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88" r:id="rId3"/>
    <p:sldId id="339" r:id="rId4"/>
    <p:sldId id="338" r:id="rId5"/>
    <p:sldId id="289" r:id="rId6"/>
    <p:sldId id="290" r:id="rId7"/>
    <p:sldId id="378" r:id="rId8"/>
    <p:sldId id="301" r:id="rId9"/>
    <p:sldId id="307" r:id="rId10"/>
    <p:sldId id="367" r:id="rId11"/>
    <p:sldId id="309" r:id="rId12"/>
    <p:sldId id="257" r:id="rId13"/>
    <p:sldId id="279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381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380" r:id="rId37"/>
    <p:sldId id="319" r:id="rId38"/>
    <p:sldId id="305" r:id="rId39"/>
    <p:sldId id="321" r:id="rId40"/>
    <p:sldId id="322" r:id="rId41"/>
    <p:sldId id="363" r:id="rId42"/>
    <p:sldId id="320" r:id="rId43"/>
    <p:sldId id="313" r:id="rId44"/>
    <p:sldId id="315" r:id="rId45"/>
    <p:sldId id="316" r:id="rId46"/>
    <p:sldId id="317" r:id="rId47"/>
    <p:sldId id="318" r:id="rId48"/>
    <p:sldId id="281" r:id="rId49"/>
    <p:sldId id="283" r:id="rId50"/>
    <p:sldId id="327" r:id="rId51"/>
    <p:sldId id="284" r:id="rId52"/>
    <p:sldId id="282" r:id="rId53"/>
    <p:sldId id="350" r:id="rId54"/>
    <p:sldId id="323" r:id="rId55"/>
    <p:sldId id="287" r:id="rId56"/>
    <p:sldId id="324" r:id="rId57"/>
    <p:sldId id="332" r:id="rId58"/>
    <p:sldId id="328" r:id="rId59"/>
    <p:sldId id="331" r:id="rId60"/>
    <p:sldId id="326" r:id="rId61"/>
    <p:sldId id="294" r:id="rId62"/>
    <p:sldId id="375" r:id="rId63"/>
    <p:sldId id="351" r:id="rId64"/>
    <p:sldId id="352" r:id="rId65"/>
    <p:sldId id="355" r:id="rId66"/>
    <p:sldId id="353" r:id="rId67"/>
    <p:sldId id="354" r:id="rId68"/>
    <p:sldId id="337" r:id="rId69"/>
    <p:sldId id="333" r:id="rId70"/>
    <p:sldId id="325" r:id="rId71"/>
    <p:sldId id="340" r:id="rId72"/>
    <p:sldId id="334" r:id="rId73"/>
    <p:sldId id="368" r:id="rId74"/>
    <p:sldId id="342" r:id="rId75"/>
    <p:sldId id="343" r:id="rId76"/>
    <p:sldId id="344" r:id="rId77"/>
    <p:sldId id="335" r:id="rId78"/>
    <p:sldId id="330" r:id="rId79"/>
    <p:sldId id="336" r:id="rId80"/>
    <p:sldId id="349" r:id="rId81"/>
    <p:sldId id="371" r:id="rId82"/>
    <p:sldId id="345" r:id="rId83"/>
    <p:sldId id="346" r:id="rId84"/>
    <p:sldId id="347" r:id="rId85"/>
    <p:sldId id="348" r:id="rId86"/>
    <p:sldId id="356" r:id="rId87"/>
    <p:sldId id="372" r:id="rId88"/>
    <p:sldId id="357" r:id="rId89"/>
    <p:sldId id="295" r:id="rId90"/>
    <p:sldId id="296" r:id="rId91"/>
    <p:sldId id="358" r:id="rId92"/>
    <p:sldId id="297" r:id="rId93"/>
    <p:sldId id="360" r:id="rId94"/>
    <p:sldId id="361" r:id="rId95"/>
    <p:sldId id="362" r:id="rId96"/>
    <p:sldId id="359" r:id="rId97"/>
    <p:sldId id="369" r:id="rId98"/>
    <p:sldId id="370" r:id="rId99"/>
    <p:sldId id="377" r:id="rId100"/>
    <p:sldId id="365" r:id="rId101"/>
    <p:sldId id="364" r:id="rId102"/>
    <p:sldId id="366" r:id="rId103"/>
    <p:sldId id="376" r:id="rId104"/>
    <p:sldId id="373" r:id="rId105"/>
    <p:sldId id="379" r:id="rId106"/>
    <p:sldId id="37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1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3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5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4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3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2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5dTjWUk_cPYztKD7WxVFluHvpBNM28N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FC7D2288-39E8-DEA3-CEB3-1A174C9B8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F1E2E-7685-03B8-1EC1-12DA9A765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IN" dirty="0">
                <a:solidFill>
                  <a:srgbClr val="FFFFFF"/>
                </a:solidFill>
              </a:rPr>
              <a:t>Introduction to Golang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906F2-1E18-584D-79B4-8DF3030A3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503" y="5253051"/>
            <a:ext cx="4941173" cy="812923"/>
          </a:xfrm>
        </p:spPr>
        <p:txBody>
          <a:bodyPr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IN" sz="1700" dirty="0">
                <a:solidFill>
                  <a:srgbClr val="FFFFFF"/>
                </a:solidFill>
              </a:rPr>
              <a:t>By – Sajal Kumar</a:t>
            </a:r>
          </a:p>
          <a:p>
            <a:pPr algn="r">
              <a:lnSpc>
                <a:spcPct val="120000"/>
              </a:lnSpc>
            </a:pPr>
            <a:r>
              <a:rPr lang="en-IN" sz="1700" dirty="0">
                <a:solidFill>
                  <a:srgbClr val="FFFFFF"/>
                </a:solidFill>
              </a:rPr>
              <a:t>         2</a:t>
            </a:r>
            <a:r>
              <a:rPr lang="en-IN" sz="1700" baseline="30000" dirty="0">
                <a:solidFill>
                  <a:srgbClr val="FFFFFF"/>
                </a:solidFill>
              </a:rPr>
              <a:t>nd</a:t>
            </a:r>
            <a:r>
              <a:rPr lang="en-IN" sz="1700" dirty="0">
                <a:solidFill>
                  <a:srgbClr val="FFFFFF"/>
                </a:solidFill>
              </a:rPr>
              <a:t> Year ISE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artoon blue animal with big eyes&#10;&#10;Description automatically generated">
            <a:extLst>
              <a:ext uri="{FF2B5EF4-FFF2-40B4-BE49-F238E27FC236}">
                <a16:creationId xmlns:a16="http://schemas.microsoft.com/office/drawing/2014/main" id="{98838A07-EF59-81DB-5244-72F2132E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" y="4687856"/>
            <a:ext cx="1575293" cy="15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5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09665-7726-DB1D-7E20-C7F9EEF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830D-84A5-323E-DE3B-3E99833D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B2A409D-216D-C69D-3E15-2644EDECB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1"/>
            <a:ext cx="12172530" cy="6847049"/>
          </a:xfrm>
        </p:spPr>
      </p:pic>
      <p:pic>
        <p:nvPicPr>
          <p:cNvPr id="4" name="Picture 3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85C4273-5391-A50F-9CF7-1067C549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3" y="0"/>
            <a:ext cx="628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58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62E12-A96A-D59C-07FB-CABC0034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89A360-9E81-184E-43FE-E9E0797AB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90B1-C1FF-81CC-5504-32E2CBDB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CFAA3118-5768-FB58-126C-7257D2EBC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34EE51-382B-14F4-F15B-C37383382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BE5B14-8D34-3BDD-D897-9CBA20B6463A}"/>
              </a:ext>
            </a:extLst>
          </p:cNvPr>
          <p:cNvSpPr txBox="1"/>
          <p:nvPr/>
        </p:nvSpPr>
        <p:spPr>
          <a:xfrm>
            <a:off x="863279" y="130781"/>
            <a:ext cx="4198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Further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221E5-954E-AA84-BEEB-643A9B050926}"/>
              </a:ext>
            </a:extLst>
          </p:cNvPr>
          <p:cNvSpPr txBox="1"/>
          <p:nvPr/>
        </p:nvSpPr>
        <p:spPr>
          <a:xfrm>
            <a:off x="1061895" y="1382292"/>
            <a:ext cx="10068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cartoon of a blue mouse using a computer&#10;&#10;Description automatically generated">
            <a:extLst>
              <a:ext uri="{FF2B5EF4-FFF2-40B4-BE49-F238E27FC236}">
                <a16:creationId xmlns:a16="http://schemas.microsoft.com/office/drawing/2014/main" id="{57E33459-AC8D-BA14-67BA-AD5414DDC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81" y="1690818"/>
            <a:ext cx="5079365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76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1B7F-EE20-F569-CBA8-2A31CBD5F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546B-0D47-9AB9-4D20-3B16BA2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44595E11-07B0-F6F5-BFD8-413FF4B7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8" name="Content Placeholder 7" descr="A diagram of a company">
            <a:extLst>
              <a:ext uri="{FF2B5EF4-FFF2-40B4-BE49-F238E27FC236}">
                <a16:creationId xmlns:a16="http://schemas.microsoft.com/office/drawing/2014/main" id="{9D696201-B72C-9C5F-A391-33B8BC8F5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09" y="-1"/>
            <a:ext cx="6530737" cy="6857143"/>
          </a:xfrm>
        </p:spPr>
      </p:pic>
    </p:spTree>
    <p:extLst>
      <p:ext uri="{BB962C8B-B14F-4D97-AF65-F5344CB8AC3E}">
        <p14:creationId xmlns:p14="http://schemas.microsoft.com/office/powerpoint/2010/main" val="22643704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9F93A-A0A0-46DA-195A-E401BE2B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A7C9-0602-7824-3B36-4BCA7408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AF6C9B30-0741-C9C1-65A4-AD76C1B4E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FCA68-E650-9E6D-D5EB-376F8F0A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52285"/>
            <a:ext cx="10363200" cy="584036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https://go.dev/doc/tutorial/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</a:rPr>
              <a:t>https://quii.gitbook.io/learn-go-with-tests/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>
                <a:solidFill>
                  <a:schemeClr val="bg1"/>
                </a:solidFill>
                <a:hlinkClick r:id="rId3"/>
              </a:rPr>
              <a:t>https://www.youtube.com/playlist?list=PL5dTjWUk_cPYztKD7WxVFluHvpBNM28N9</a:t>
            </a:r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013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166E-1891-7D12-D5D9-49B6831CE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9F2-4C86-6CDD-A3FD-5DE81184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BC2BA456-9CB0-C40E-D437-78DA1CE90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38E05-8574-C665-2888-D383BA62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683" y="643648"/>
            <a:ext cx="5692633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58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89A3-5390-231C-97A3-89204CF9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68BC-D0D8-7542-E7F7-F11A7FD6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40852CB7-F461-96AC-AD11-648B81DB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7" name="Content Placeholder 6" descr="A collage of two men">
            <a:extLst>
              <a:ext uri="{FF2B5EF4-FFF2-40B4-BE49-F238E27FC236}">
                <a16:creationId xmlns:a16="http://schemas.microsoft.com/office/drawing/2014/main" id="{1989EDB8-7557-02EC-0B22-BFA601B9F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13226"/>
            <a:ext cx="5356030" cy="5838074"/>
          </a:xfrm>
        </p:spPr>
      </p:pic>
    </p:spTree>
    <p:extLst>
      <p:ext uri="{BB962C8B-B14F-4D97-AF65-F5344CB8AC3E}">
        <p14:creationId xmlns:p14="http://schemas.microsoft.com/office/powerpoint/2010/main" val="478629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07229-B666-8B60-8EE9-E5A0F28C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B5EF-AB25-AF05-42A8-E0D57C9C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76A5D154-B9A2-E548-C4FC-67A72741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6" name="Content Placeholder 5" descr="A collage of cartoon characters">
            <a:extLst>
              <a:ext uri="{FF2B5EF4-FFF2-40B4-BE49-F238E27FC236}">
                <a16:creationId xmlns:a16="http://schemas.microsoft.com/office/drawing/2014/main" id="{A9507C1C-42A2-D4D2-29CA-F09F4813C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7" y="39060"/>
            <a:ext cx="3835411" cy="6818511"/>
          </a:xfrm>
        </p:spPr>
      </p:pic>
    </p:spTree>
    <p:extLst>
      <p:ext uri="{BB962C8B-B14F-4D97-AF65-F5344CB8AC3E}">
        <p14:creationId xmlns:p14="http://schemas.microsoft.com/office/powerpoint/2010/main" val="28206813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351F5-31F6-4A9D-9861-86F5E6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E459EA-34C1-5B82-CBBA-93C392059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66023-D924-23B2-E0DD-60074477E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8852BF4-3C21-D334-4DC8-C46DD7F1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52731B-D1D3-1FE2-85F4-90B3F827C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F53778-DF04-2363-D441-9CEE88691F53}"/>
              </a:ext>
            </a:extLst>
          </p:cNvPr>
          <p:cNvSpPr txBox="1"/>
          <p:nvPr/>
        </p:nvSpPr>
        <p:spPr>
          <a:xfrm>
            <a:off x="1061895" y="1382292"/>
            <a:ext cx="10068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ud with cartoon characters">
            <a:extLst>
              <a:ext uri="{FF2B5EF4-FFF2-40B4-BE49-F238E27FC236}">
                <a16:creationId xmlns:a16="http://schemas.microsoft.com/office/drawing/2014/main" id="{E3BF2474-F388-27CE-6B96-BE1A45AA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4557" r="1930" b="3122"/>
          <a:stretch/>
        </p:blipFill>
        <p:spPr>
          <a:xfrm>
            <a:off x="244996" y="1030990"/>
            <a:ext cx="11702006" cy="4916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5A510-C86A-E9B5-364D-3DA35B78DF34}"/>
              </a:ext>
            </a:extLst>
          </p:cNvPr>
          <p:cNvSpPr txBox="1"/>
          <p:nvPr/>
        </p:nvSpPr>
        <p:spPr>
          <a:xfrm>
            <a:off x="1162221" y="4672837"/>
            <a:ext cx="3248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Eras Bold ITC" panose="020B0907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730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34F0-2170-5587-3E50-A526ECA5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582EA06A-A6F4-4E37-1573-AAD79E2F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1"/>
            <a:ext cx="12172530" cy="6847049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2A665D6-BE32-4B4D-C337-9822A0355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09" y="348047"/>
            <a:ext cx="7952381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37BA-F6B2-6A70-0CED-D0A9C7A0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A709-DAB3-136B-3E5E-CE9589AA9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929A-C318-9863-7DA6-3A41F0CF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3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1E13-4D8D-8819-FE18-ACA526DF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5F53-3FC4-05AC-EAC6-88FA9742E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0EF9C-07B8-DE21-9DFD-319B2A51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3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1714-CE72-D467-8488-B9FE20B8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42D8-39DE-B81C-3D65-541609FB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478D-1B47-3B3E-E3A1-85120FDB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921F-D1B6-BE43-5259-34B375E9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D46D-29CE-9C45-1FDF-8EE963F87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D0EC7-B9C6-EB92-D3F3-3E88487C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B623-5722-CC96-BE84-EA27823E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17E8-1F21-786A-F593-4B62E025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849DA-F4CA-6A9A-C16B-D887810C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6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3B5E-97BA-33D9-A1E4-863FA42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49F1B-98BB-439A-1323-0389A6F4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46DF2-761C-9E55-5770-9132B6C5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396-BAFF-2817-A7EF-F1DE459C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C1EE-2E5E-F31E-786F-80E94A4C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AA767-0349-669C-8E24-7F3AE93F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0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C5E0-40F9-D899-D79D-2BAA3603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59F2-D3E8-82E3-CBE1-9CAB9C1C5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0F3E3-A6B9-0A4D-0D4F-5AB5CBFE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2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9B84-8DFA-2673-A181-AA88C6BA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56BDF-08D4-25C2-495F-C804E06E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7" descr="A cartoon blue animal with big eyes">
            <a:extLst>
              <a:ext uri="{FF2B5EF4-FFF2-40B4-BE49-F238E27FC236}">
                <a16:creationId xmlns:a16="http://schemas.microsoft.com/office/drawing/2014/main" id="{771380E9-A23B-3A0B-0E37-19F3A233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80" y="2411403"/>
            <a:ext cx="4154462" cy="4154462"/>
          </a:xfrm>
        </p:spPr>
      </p:pic>
      <p:pic>
        <p:nvPicPr>
          <p:cNvPr id="10" name="Picture 9" descr="Cartoon character of a blue animal&#10;&#10;Description automatically generated">
            <a:extLst>
              <a:ext uri="{FF2B5EF4-FFF2-40B4-BE49-F238E27FC236}">
                <a16:creationId xmlns:a16="http://schemas.microsoft.com/office/drawing/2014/main" id="{00DA7C2A-F103-7D80-9247-C548FF606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9" t="3095" r="14364" b="3809"/>
          <a:stretch/>
        </p:blipFill>
        <p:spPr>
          <a:xfrm>
            <a:off x="5764827" y="0"/>
            <a:ext cx="1563996" cy="17867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artoon animal holding a sword&#10;&#10;Description automatically generated">
            <a:extLst>
              <a:ext uri="{FF2B5EF4-FFF2-40B4-BE49-F238E27FC236}">
                <a16:creationId xmlns:a16="http://schemas.microsoft.com/office/drawing/2014/main" id="{9A810FD5-C943-5DA1-42C5-095B111AA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15238" r="22243" b="15805"/>
          <a:stretch/>
        </p:blipFill>
        <p:spPr>
          <a:xfrm>
            <a:off x="7788388" y="1038911"/>
            <a:ext cx="1826860" cy="1705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Cartoon owl riding a motorcycle">
            <a:extLst>
              <a:ext uri="{FF2B5EF4-FFF2-40B4-BE49-F238E27FC236}">
                <a16:creationId xmlns:a16="http://schemas.microsoft.com/office/drawing/2014/main" id="{BC17CB02-705A-0C2C-CFB9-D0369F5F0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2" y="2807289"/>
            <a:ext cx="1772909" cy="1750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cartoon character with a sword&#10;&#10;Description automatically generated">
            <a:extLst>
              <a:ext uri="{FF2B5EF4-FFF2-40B4-BE49-F238E27FC236}">
                <a16:creationId xmlns:a16="http://schemas.microsoft.com/office/drawing/2014/main" id="{9107E2F5-38EF-8202-15FD-2577CDD12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8" y="5006772"/>
            <a:ext cx="1612480" cy="16124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Cartoon blue bird on ice skates&#10;&#10;Description automatically generated">
            <a:extLst>
              <a:ext uri="{FF2B5EF4-FFF2-40B4-BE49-F238E27FC236}">
                <a16:creationId xmlns:a16="http://schemas.microsoft.com/office/drawing/2014/main" id="{8BB2319A-51DC-3125-B276-0F849A47E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95" y="1123483"/>
            <a:ext cx="1750905" cy="1750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Cartoon of a red hamster&#10;&#10;Description automatically generated">
            <a:extLst>
              <a:ext uri="{FF2B5EF4-FFF2-40B4-BE49-F238E27FC236}">
                <a16:creationId xmlns:a16="http://schemas.microsoft.com/office/drawing/2014/main" id="{64C41B22-8006-85FE-F2FE-793437EFE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60" y="16356"/>
            <a:ext cx="2083155" cy="1936027"/>
          </a:xfrm>
          <a:prstGeom prst="rect">
            <a:avLst/>
          </a:prstGeom>
        </p:spPr>
      </p:pic>
      <p:pic>
        <p:nvPicPr>
          <p:cNvPr id="22" name="Picture 21" descr="Cartoon of a beaver wearing a hat and vest&#10;&#10;Description automatically generated">
            <a:extLst>
              <a:ext uri="{FF2B5EF4-FFF2-40B4-BE49-F238E27FC236}">
                <a16:creationId xmlns:a16="http://schemas.microsoft.com/office/drawing/2014/main" id="{83BC1DC5-FB95-C029-4258-18623D9C6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650" y="2030008"/>
            <a:ext cx="3516302" cy="2424117"/>
          </a:xfrm>
          <a:prstGeom prst="rect">
            <a:avLst/>
          </a:prstGeom>
        </p:spPr>
      </p:pic>
      <p:pic>
        <p:nvPicPr>
          <p:cNvPr id="24" name="Picture 23" descr="A cartoon of a red dragon&#10;&#10;Description automatically generated">
            <a:extLst>
              <a:ext uri="{FF2B5EF4-FFF2-40B4-BE49-F238E27FC236}">
                <a16:creationId xmlns:a16="http://schemas.microsoft.com/office/drawing/2014/main" id="{55A3EAD0-6F0D-F663-1802-7059A51BF8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74" y="4522676"/>
            <a:ext cx="3138818" cy="21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13D9-712B-2B57-5852-89F0B573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CAFE-734E-6B25-A274-B460C32A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7DEA5-2C96-0826-CA2F-CF06084C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3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35F5-8B76-6109-DB73-A1D16E9B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5103F-691B-4319-611A-BA554208E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19862-AEC6-D57D-8A04-00B6D1B3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11A8-706F-B361-4A6E-A0E71089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D62F-833C-8B94-49C8-A8056E55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C568A-A7FD-957D-9F35-F9991C00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6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7ACD-481C-6A25-AFAA-F702C3B9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7EE5-DE92-F21E-248B-C6189393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9CF8B-E87D-6812-C37B-A4DBC753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4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A229-176E-CF07-72C8-9939485A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9DBE-18ED-2308-492D-9887A0525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A5CC-A9A4-F999-6BE3-7F50E1E8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56EB2-FF7C-4612-6539-6F8478C2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8B2-4C4F-0FCB-6142-B6C0D4D9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2BF5A-EB7B-8118-5104-680D0FCC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black background with white text">
            <a:extLst>
              <a:ext uri="{FF2B5EF4-FFF2-40B4-BE49-F238E27FC236}">
                <a16:creationId xmlns:a16="http://schemas.microsoft.com/office/drawing/2014/main" id="{3575FFB4-E591-3D8F-14AD-527AF09B3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8" name="Picture 7" descr="A diagram of a diagram of a diagram">
            <a:extLst>
              <a:ext uri="{FF2B5EF4-FFF2-40B4-BE49-F238E27FC236}">
                <a16:creationId xmlns:a16="http://schemas.microsoft.com/office/drawing/2014/main" id="{E128EB30-6F1F-323F-30BB-AFB886A6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27" y="747123"/>
            <a:ext cx="8836368" cy="53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5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2725-679E-6DED-B6D0-5C874BDF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12EE-85B3-C8C2-DF60-A0D836F6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7EC45-9259-1EB9-288C-1056E663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946E-A343-5119-BCF6-3C24C6B6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23E2-1AC5-B8B8-4546-CD9A1C57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1AC3-DEEC-318D-E927-2FF23671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684D-7A20-84E6-84F3-BD476D74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6308-2512-F8B1-5434-87ED93CBA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07D62-0360-CD2A-55DE-037D97A9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25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6ED2-A517-51E1-1784-2C92834F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3BC4-51C5-9B87-B54E-33C1C89F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92AC8-3AF3-E1EC-9BFB-2FC38F5B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C7D2-C654-31E7-A640-74A0E95D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DEC0-0021-06A9-A20B-F2D90443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7" descr="A black background with white text">
            <a:extLst>
              <a:ext uri="{FF2B5EF4-FFF2-40B4-BE49-F238E27FC236}">
                <a16:creationId xmlns:a16="http://schemas.microsoft.com/office/drawing/2014/main" id="{761F5C95-C31F-646C-468B-EB0B3451A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pic>
        <p:nvPicPr>
          <p:cNvPr id="4" name="Picture 3" descr="A blue cartoon character with different poses">
            <a:extLst>
              <a:ext uri="{FF2B5EF4-FFF2-40B4-BE49-F238E27FC236}">
                <a16:creationId xmlns:a16="http://schemas.microsoft.com/office/drawing/2014/main" id="{40C4E247-D35C-B239-93D4-B6AFD4112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" y="766302"/>
            <a:ext cx="9468465" cy="5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6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FD1B-17D7-423C-2777-0E7E4AC3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BFDC-AE98-3F2F-48CA-401F87B6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D1805-A719-AED1-981E-39F08292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F9A2-D18A-4739-7742-7D9F049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FB5C-C30F-66B6-8D2B-7E7A687C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E3354-B423-A47F-8BE6-EA0DD10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D164-A288-5A51-5F4C-172B8A06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C333-1EF8-A2CF-88B4-1F39F7AD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08D37-32EA-B366-514E-227AEB04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8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77B6-DD71-3915-EF70-EA4CBA16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DA83-73CB-33AC-149B-BA0F89CDD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7065-655F-0D2D-64FE-187682D0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8981-BFAD-1CDA-10DE-07BE7693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0250-F652-471F-EEB9-00EBA999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03EB7-CF1D-4115-84B3-C7326521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3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51E4-36F0-85F5-A09A-C4BE80D4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C7112-BCED-68AF-8232-B93D126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table with numbers and text">
            <a:extLst>
              <a:ext uri="{FF2B5EF4-FFF2-40B4-BE49-F238E27FC236}">
                <a16:creationId xmlns:a16="http://schemas.microsoft.com/office/drawing/2014/main" id="{E4A2AE1D-BD79-8380-3EB4-4DC37E4FC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18" y="2199092"/>
            <a:ext cx="4274916" cy="2099738"/>
          </a:xfrm>
        </p:spPr>
      </p:pic>
    </p:spTree>
    <p:extLst>
      <p:ext uri="{BB962C8B-B14F-4D97-AF65-F5344CB8AC3E}">
        <p14:creationId xmlns:p14="http://schemas.microsoft.com/office/powerpoint/2010/main" val="101513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E2DAA-657F-BC70-B5E7-9B2B38C0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C6C6-D2A9-B483-38CD-9ADD799B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A1741-9EBC-60CD-A033-05068D61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table with numbers and text">
            <a:extLst>
              <a:ext uri="{FF2B5EF4-FFF2-40B4-BE49-F238E27FC236}">
                <a16:creationId xmlns:a16="http://schemas.microsoft.com/office/drawing/2014/main" id="{F369F76B-2F80-1DC0-4C80-85FB95A6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18" y="2199092"/>
            <a:ext cx="4274916" cy="2099738"/>
          </a:xfrm>
        </p:spPr>
      </p:pic>
      <p:pic>
        <p:nvPicPr>
          <p:cNvPr id="4" name="Picture 3" descr="A black background with white text">
            <a:extLst>
              <a:ext uri="{FF2B5EF4-FFF2-40B4-BE49-F238E27FC236}">
                <a16:creationId xmlns:a16="http://schemas.microsoft.com/office/drawing/2014/main" id="{42DA58FC-F328-44D8-1906-ADC55C82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8" name="Picture 7" descr="A comic strip of a person and person">
            <a:extLst>
              <a:ext uri="{FF2B5EF4-FFF2-40B4-BE49-F238E27FC236}">
                <a16:creationId xmlns:a16="http://schemas.microsoft.com/office/drawing/2014/main" id="{6462F58E-88BA-3484-6381-F270634F6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54" y="22416"/>
            <a:ext cx="5173884" cy="67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3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21D99-4F55-ED6E-4EE8-067AC8CE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7EABA-B81D-C91C-3A0C-78C555129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D02A2A-1A45-2F63-E5B1-94E44638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0EE22034-CEEE-8499-A7B2-96567104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744E9-D235-246D-9E82-882C99289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3E1A9-DEA9-87E6-12D1-D5AE930A72FC}"/>
              </a:ext>
            </a:extLst>
          </p:cNvPr>
          <p:cNvSpPr txBox="1"/>
          <p:nvPr/>
        </p:nvSpPr>
        <p:spPr>
          <a:xfrm>
            <a:off x="990600" y="130780"/>
            <a:ext cx="2776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Use Cases</a:t>
            </a:r>
          </a:p>
        </p:txBody>
      </p:sp>
      <p:pic>
        <p:nvPicPr>
          <p:cNvPr id="3" name="Picture 2" descr="A diagram of a device">
            <a:extLst>
              <a:ext uri="{FF2B5EF4-FFF2-40B4-BE49-F238E27FC236}">
                <a16:creationId xmlns:a16="http://schemas.microsoft.com/office/drawing/2014/main" id="{97F0FF15-733E-5AD4-0F39-B35C1F517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t="13127" r="5262"/>
          <a:stretch/>
        </p:blipFill>
        <p:spPr>
          <a:xfrm>
            <a:off x="1809135" y="1491244"/>
            <a:ext cx="8190271" cy="46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4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4261737D-0764-661C-3727-D17B13BD3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46C8BB-EA7A-F048-376C-4A40F0F47117}"/>
              </a:ext>
            </a:extLst>
          </p:cNvPr>
          <p:cNvSpPr txBox="1"/>
          <p:nvPr/>
        </p:nvSpPr>
        <p:spPr>
          <a:xfrm>
            <a:off x="942025" y="192335"/>
            <a:ext cx="515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Golang in the Real World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F063DB56-E977-32F0-AD82-B73F05292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38" y="838666"/>
            <a:ext cx="2817864" cy="2817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8EDFB-1026-4C19-9749-310965102312}"/>
              </a:ext>
            </a:extLst>
          </p:cNvPr>
          <p:cNvSpPr txBox="1"/>
          <p:nvPr/>
        </p:nvSpPr>
        <p:spPr>
          <a:xfrm>
            <a:off x="990600" y="1436426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4EF8D-36A1-812E-B094-BB76A6F3514B}"/>
              </a:ext>
            </a:extLst>
          </p:cNvPr>
          <p:cNvSpPr txBox="1"/>
          <p:nvPr/>
        </p:nvSpPr>
        <p:spPr>
          <a:xfrm>
            <a:off x="678426" y="2605425"/>
            <a:ext cx="66564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Written in Go for performance and cross-platform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Efficiently manages containers, images, networking, and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Revolutionized application packaging and deployment.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9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8E5D9-5004-AF37-02EB-78DCD602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B14EF-A0DB-4201-8B83-111AEC98F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FC726-23E7-C568-C0BD-A456603CD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D02E0752-77A9-2C7D-6416-B03EE6A8C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FBBA9-0262-84B4-189A-22A0E740E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7675CD-DFFE-9B17-9770-ECC3FC5DC342}"/>
              </a:ext>
            </a:extLst>
          </p:cNvPr>
          <p:cNvSpPr txBox="1"/>
          <p:nvPr/>
        </p:nvSpPr>
        <p:spPr>
          <a:xfrm>
            <a:off x="942025" y="192335"/>
            <a:ext cx="515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Golang in the Real World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A3C61-75B6-DE31-DAA9-C0DB2D30B338}"/>
              </a:ext>
            </a:extLst>
          </p:cNvPr>
          <p:cNvSpPr txBox="1"/>
          <p:nvPr/>
        </p:nvSpPr>
        <p:spPr>
          <a:xfrm>
            <a:off x="990600" y="1436426"/>
            <a:ext cx="2617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0" dirty="0">
                <a:solidFill>
                  <a:srgbClr val="ECECEC"/>
                </a:solidFill>
                <a:effectLst/>
                <a:latin typeface="Söhne"/>
              </a:rPr>
              <a:t>Kubernetes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D2021-07FA-68B1-91E2-1B4269436034}"/>
              </a:ext>
            </a:extLst>
          </p:cNvPr>
          <p:cNvSpPr txBox="1"/>
          <p:nvPr/>
        </p:nvSpPr>
        <p:spPr>
          <a:xfrm>
            <a:off x="678426" y="2605425"/>
            <a:ext cx="66564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Utilizes Go's concurrency for cluster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Handles scheduling, scaling, and networking of containerized apps.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Standard for container arrangement in cloud-native environments.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9852BCA7-D81C-260C-B612-DA3C5287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91" y="838666"/>
            <a:ext cx="2876494" cy="26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F356-501E-087B-26A8-033F7C72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B396-8871-6681-EEF7-5D97D19E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7" descr="A black background with white text">
            <a:extLst>
              <a:ext uri="{FF2B5EF4-FFF2-40B4-BE49-F238E27FC236}">
                <a16:creationId xmlns:a16="http://schemas.microsoft.com/office/drawing/2014/main" id="{BAD8A98D-914B-496E-CDBE-3D6471ED9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3A1E47-19ED-079A-3A8D-D4AC655CE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58" y="742402"/>
            <a:ext cx="6282814" cy="1187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>
                <a:solidFill>
                  <a:schemeClr val="bg1"/>
                </a:solidFill>
                <a:latin typeface="Source Sans Pro Black" panose="020F0502020204030204" pitchFamily="34" charset="0"/>
              </a:rPr>
              <a:t>https://gopherize.me/</a:t>
            </a:r>
          </a:p>
        </p:txBody>
      </p:sp>
      <p:pic>
        <p:nvPicPr>
          <p:cNvPr id="9" name="Picture 8" descr="A cartoon animal holding a watch&#10;&#10;Description automatically generated">
            <a:extLst>
              <a:ext uri="{FF2B5EF4-FFF2-40B4-BE49-F238E27FC236}">
                <a16:creationId xmlns:a16="http://schemas.microsoft.com/office/drawing/2014/main" id="{8CA9B7C4-0D8A-D08F-B3AB-D98EC3E00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4" y="2021987"/>
            <a:ext cx="4783293" cy="4222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936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C4535-99B0-45C3-BF05-2F6E56D9D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09719E-9106-B2D9-D69C-BCF96D73F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240666-2075-036D-A4DD-6D8144988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7775AFF0-7CE9-F88A-D72F-417BB94D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6EAB5A-B1C7-6A58-2926-512FE8070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53F07A-266E-10A5-A2C1-776A2158CDD1}"/>
              </a:ext>
            </a:extLst>
          </p:cNvPr>
          <p:cNvSpPr txBox="1"/>
          <p:nvPr/>
        </p:nvSpPr>
        <p:spPr>
          <a:xfrm>
            <a:off x="942025" y="192335"/>
            <a:ext cx="515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Golang in the Real World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A1401-EC6F-B074-F67F-92748B3D7B05}"/>
              </a:ext>
            </a:extLst>
          </p:cNvPr>
          <p:cNvSpPr txBox="1"/>
          <p:nvPr/>
        </p:nvSpPr>
        <p:spPr>
          <a:xfrm>
            <a:off x="990600" y="1436426"/>
            <a:ext cx="228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0" dirty="0">
                <a:solidFill>
                  <a:srgbClr val="ECECEC"/>
                </a:solidFill>
                <a:effectLst/>
                <a:latin typeface="Söhne"/>
              </a:rPr>
              <a:t>Terraform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A8AE1-8CDE-3F35-84B9-3724058642AA}"/>
              </a:ext>
            </a:extLst>
          </p:cNvPr>
          <p:cNvSpPr txBox="1"/>
          <p:nvPr/>
        </p:nvSpPr>
        <p:spPr>
          <a:xfrm>
            <a:off x="678426" y="2605425"/>
            <a:ext cx="6656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ECECEC"/>
                </a:solidFill>
                <a:effectLst/>
                <a:latin typeface="Söhne"/>
              </a:rPr>
              <a:t> Built with Go for simplicity and efficiency.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ECECEC"/>
                </a:solidFill>
                <a:effectLst/>
                <a:latin typeface="Söhne"/>
              </a:rPr>
              <a:t> Enables infrastructure-as-code, managing   resources across clouds.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ECECEC"/>
                </a:solidFill>
                <a:effectLst/>
                <a:latin typeface="Söhne"/>
              </a:rPr>
              <a:t> Facilitates safe and scalable infrastructure provisioning.</a:t>
            </a:r>
          </a:p>
        </p:txBody>
      </p:sp>
      <p:pic>
        <p:nvPicPr>
          <p:cNvPr id="3" name="Picture 2" descr="A blue square on a black background&#10;&#10;Description automatically generated">
            <a:extLst>
              <a:ext uri="{FF2B5EF4-FFF2-40B4-BE49-F238E27FC236}">
                <a16:creationId xmlns:a16="http://schemas.microsoft.com/office/drawing/2014/main" id="{131872E3-4D3B-7508-1425-5B2BDCBD6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8" y="1024619"/>
            <a:ext cx="5587100" cy="29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32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46ABF-81A6-4F12-59C6-66BDA3B3E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69DE5-E201-D728-25CD-E7BCCC399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510EC7-3C4F-AB9F-4A7D-9273F83DE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950433A-F876-2910-B672-90119694B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72FEA-418F-63E9-B50C-37B553F62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1FA012-1C5C-EB62-B4A1-C84066143667}"/>
              </a:ext>
            </a:extLst>
          </p:cNvPr>
          <p:cNvSpPr txBox="1"/>
          <p:nvPr/>
        </p:nvSpPr>
        <p:spPr>
          <a:xfrm>
            <a:off x="942025" y="192335"/>
            <a:ext cx="515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Golang in the Real World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0ECCE96-01A4-C950-B3D9-DEB9D1B1B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4" b="20155"/>
          <a:stretch/>
        </p:blipFill>
        <p:spPr>
          <a:xfrm>
            <a:off x="0" y="1527858"/>
            <a:ext cx="12192000" cy="39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8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826D7-BF99-390E-1194-E4F8EB6B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B593DE-9D8A-0122-5646-39D7AD11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EE1237-11F2-DE7B-1C09-5A1FAB9B1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44B2D92C-419E-39D9-C3A6-587C95216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5C0E3F-5891-7A13-ACFC-2F87F26E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55C9B-6504-37AA-AB46-C1393ED550D4}"/>
              </a:ext>
            </a:extLst>
          </p:cNvPr>
          <p:cNvSpPr txBox="1"/>
          <p:nvPr/>
        </p:nvSpPr>
        <p:spPr>
          <a:xfrm>
            <a:off x="1405453" y="2062003"/>
            <a:ext cx="93810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Setting Up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6645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8DB58-D974-DD85-8146-AF9635B5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FB6E4-DD67-7A4B-646E-141B7EEB4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A8D98C-B42C-B130-C042-F88F0ED2A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0F9F2458-EAD4-75F9-190C-C5C9579F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E612D-5E33-5C42-CAF4-14E3E321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9B557A-9388-3531-9E99-1E89CF0103B4}"/>
              </a:ext>
            </a:extLst>
          </p:cNvPr>
          <p:cNvSpPr txBox="1"/>
          <p:nvPr/>
        </p:nvSpPr>
        <p:spPr>
          <a:xfrm>
            <a:off x="2958949" y="2659553"/>
            <a:ext cx="5375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https://go.dev/dl/</a:t>
            </a:r>
          </a:p>
        </p:txBody>
      </p:sp>
    </p:spTree>
    <p:extLst>
      <p:ext uri="{BB962C8B-B14F-4D97-AF65-F5344CB8AC3E}">
        <p14:creationId xmlns:p14="http://schemas.microsoft.com/office/powerpoint/2010/main" val="2282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EFE3C-630D-70A4-DC5A-475B0E4F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982DF2-55C9-7C69-1FDF-5E0F1F7D9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B25D9C-BE6F-C4C2-08C7-0E8FC2AE0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41265C2-CAAA-282E-8C25-4D747DD8C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97E6CA-E067-2609-B168-4C9F88CB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D45583-CEBE-259B-E15C-F95D3D348EA2}"/>
              </a:ext>
            </a:extLst>
          </p:cNvPr>
          <p:cNvSpPr txBox="1"/>
          <p:nvPr/>
        </p:nvSpPr>
        <p:spPr>
          <a:xfrm>
            <a:off x="2858436" y="2456895"/>
            <a:ext cx="64505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rgbClr val="ECECEC"/>
                </a:solidFill>
                <a:effectLst/>
                <a:latin typeface="Söhne"/>
              </a:rPr>
              <a:t>System Variables   &gt;   Path   </a:t>
            </a:r>
            <a:r>
              <a:rPr lang="en-GB" sz="2800" dirty="0">
                <a:solidFill>
                  <a:srgbClr val="ECECEC"/>
                </a:solidFill>
                <a:latin typeface="Söhne"/>
              </a:rPr>
              <a:t>&gt;</a:t>
            </a:r>
            <a:r>
              <a:rPr lang="en-GB" sz="2800" b="0" i="0" dirty="0">
                <a:solidFill>
                  <a:srgbClr val="ECECEC"/>
                </a:solidFill>
                <a:effectLst/>
                <a:latin typeface="Söhne"/>
              </a:rPr>
              <a:t>   Edit</a:t>
            </a:r>
          </a:p>
          <a:p>
            <a:endParaRPr lang="en-GB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GB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GB" sz="2800" b="0" i="0" dirty="0">
                <a:solidFill>
                  <a:srgbClr val="ECECEC"/>
                </a:solidFill>
                <a:effectLst/>
                <a:latin typeface="Söhne"/>
              </a:rPr>
              <a:t>New   &gt;   C:\Program Files\Go\bin</a:t>
            </a:r>
          </a:p>
          <a:p>
            <a:endParaRPr lang="en-GB" sz="2800" dirty="0">
              <a:solidFill>
                <a:srgbClr val="ECECEC"/>
              </a:solidFill>
              <a:latin typeface="Söhne"/>
              <a:ea typeface="Microsoft YaHei" panose="020B0503020204020204" pitchFamily="34" charset="-122"/>
            </a:endParaRPr>
          </a:p>
          <a:p>
            <a:endParaRPr lang="en-GB" sz="2800" dirty="0">
              <a:solidFill>
                <a:srgbClr val="ECECEC"/>
              </a:solidFill>
              <a:latin typeface="Söhne"/>
              <a:ea typeface="Microsoft YaHei" panose="020B0503020204020204" pitchFamily="34" charset="-122"/>
            </a:endParaRPr>
          </a:p>
          <a:p>
            <a:r>
              <a:rPr lang="en-GB" sz="2800" dirty="0">
                <a:solidFill>
                  <a:srgbClr val="ECECEC"/>
                </a:solidFill>
                <a:latin typeface="Söhne"/>
                <a:ea typeface="Microsoft YaHei" panose="020B0503020204020204" pitchFamily="34" charset="-122"/>
              </a:rPr>
              <a:t>go version</a:t>
            </a:r>
            <a:endParaRPr lang="en-I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178C6-D297-8B27-7030-024D86AA6EDA}"/>
              </a:ext>
            </a:extLst>
          </p:cNvPr>
          <p:cNvSpPr txBox="1"/>
          <p:nvPr/>
        </p:nvSpPr>
        <p:spPr>
          <a:xfrm>
            <a:off x="1969462" y="1292562"/>
            <a:ext cx="8228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0" i="0" dirty="0">
                <a:solidFill>
                  <a:srgbClr val="ECECEC"/>
                </a:solidFill>
                <a:effectLst/>
                <a:latin typeface="Söhne"/>
              </a:rPr>
              <a:t>Configuring environment variables:</a:t>
            </a:r>
            <a:endParaRPr lang="en-IN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29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F1E5A-0B9E-88AF-DEF1-85BFF9D2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6036C6-1D0D-3C0E-6A6C-B3EC5945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3D8EE3-5DA0-40CD-63BF-F9DF3DABC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7572F2E-8241-271A-1A86-C6A0CFFC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F499E-73FC-2171-5F41-7142AC452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431BC0-1920-72D4-0C19-0D4246FF393E}"/>
              </a:ext>
            </a:extLst>
          </p:cNvPr>
          <p:cNvSpPr txBox="1"/>
          <p:nvPr/>
        </p:nvSpPr>
        <p:spPr>
          <a:xfrm>
            <a:off x="2870739" y="1920889"/>
            <a:ext cx="64505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0" dirty="0">
                <a:solidFill>
                  <a:srgbClr val="ECECEC"/>
                </a:solidFill>
                <a:effectLst/>
                <a:latin typeface="Söhne"/>
              </a:rPr>
              <a:t>VS Code</a:t>
            </a:r>
          </a:p>
          <a:p>
            <a:endParaRPr lang="en-GB" sz="2800" dirty="0">
              <a:solidFill>
                <a:srgbClr val="ECECEC"/>
              </a:solidFill>
              <a:latin typeface="Söhne"/>
              <a:ea typeface="Microsoft YaHei" panose="020B0503020204020204" pitchFamily="34" charset="-122"/>
            </a:endParaRPr>
          </a:p>
          <a:p>
            <a:r>
              <a:rPr lang="en-I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Extensions   &gt;   Go  </a:t>
            </a:r>
          </a:p>
        </p:txBody>
      </p:sp>
    </p:spTree>
    <p:extLst>
      <p:ext uri="{BB962C8B-B14F-4D97-AF65-F5344CB8AC3E}">
        <p14:creationId xmlns:p14="http://schemas.microsoft.com/office/powerpoint/2010/main" val="337901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0498F-05D7-7C7D-0031-F6DC8BBD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0C86FD-2F94-377B-E896-8F2CC69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B74EC3-06F5-944E-F372-5DA5522D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87E0628-DD5F-BF9D-3418-28329BBB5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66F3F4-789A-0259-E692-2687E6378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4FCAAC-007F-3F5F-6191-CA91982864D8}"/>
              </a:ext>
            </a:extLst>
          </p:cNvPr>
          <p:cNvSpPr txBox="1"/>
          <p:nvPr/>
        </p:nvSpPr>
        <p:spPr>
          <a:xfrm>
            <a:off x="1480031" y="1608994"/>
            <a:ext cx="88886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Syntax Highlighting: Colourful formatting, improving readability.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IntelliSense (Code Completion): Smart suggestions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Code Navigation: </a:t>
            </a:r>
            <a:r>
              <a:rPr lang="en-GB" sz="2000" dirty="0">
                <a:solidFill>
                  <a:srgbClr val="ECECEC"/>
                </a:solidFill>
                <a:latin typeface="Söhne"/>
              </a:rPr>
              <a:t>J</a:t>
            </a: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ump to function definitions, find references,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Debugging: Set breakpoints, step through code, inspect variables to fix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Linting: Automatic code analysis to catch potential errors early.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Formatting: Keep your code consistent and clean with automatic formatting.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ECECEC"/>
                </a:solidFill>
                <a:effectLst/>
                <a:latin typeface="Söhne"/>
              </a:rPr>
              <a:t>Testing Support: Built-in tools to run and manage your Go tests.</a:t>
            </a:r>
            <a:endParaRPr lang="en-I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215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A0B4C-A60A-5B98-0064-38E57812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019986-C15C-3D06-EB87-6E9F75D8D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C2491C-9FFB-1427-A9BE-851F8971A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AC9B4F9-F4DC-145A-1F87-3B6685D29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A02748-4919-359A-8E30-6B0CAA4DD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45636-5B6C-329A-036C-E13C6A8A6195}"/>
              </a:ext>
            </a:extLst>
          </p:cNvPr>
          <p:cNvSpPr txBox="1"/>
          <p:nvPr/>
        </p:nvSpPr>
        <p:spPr>
          <a:xfrm>
            <a:off x="3082690" y="2659553"/>
            <a:ext cx="8888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i="0" dirty="0">
                <a:solidFill>
                  <a:srgbClr val="ECECEC"/>
                </a:solidFill>
                <a:effectLst/>
                <a:latin typeface="Söhne"/>
              </a:rPr>
              <a:t>https://go.dev/play/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745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25A0-08EF-5FCD-EF88-759F08BE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C3981-2754-3DB9-ED22-1A3E23EC9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E7285-6F16-71FE-E019-47E595E1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64AE-5871-F659-7578-B8F25682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A895-B606-13EA-021F-FB92CB7A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6A875-6F9D-96C2-24CC-4C8BBE3E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1A266-A3B8-491F-B948-A528C7B7D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94C1926-A6EB-E999-D9C4-07062E03F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08411-8F7F-3240-92C6-94D018FB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49161"/>
            <a:ext cx="6546269" cy="8849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History</a:t>
            </a:r>
            <a:r>
              <a:rPr lang="en-US" sz="3600" dirty="0">
                <a:solidFill>
                  <a:srgbClr val="FFFFFF"/>
                </a:solidFill>
              </a:rPr>
              <a:t> :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4A90C2-EDC3-DC23-29FE-924375122896}"/>
              </a:ext>
            </a:extLst>
          </p:cNvPr>
          <p:cNvSpPr txBox="1"/>
          <p:nvPr/>
        </p:nvSpPr>
        <p:spPr>
          <a:xfrm>
            <a:off x="884903" y="1828800"/>
            <a:ext cx="865923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Go was designed at </a:t>
            </a:r>
            <a:r>
              <a:rPr lang="en-GB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en-GB" sz="240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in 2007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</a:rPr>
              <a:t>To improve programming productivity in an era of multicore, </a:t>
            </a:r>
          </a:p>
          <a:p>
            <a:r>
              <a:rPr lang="en-GB" sz="2400" dirty="0">
                <a:solidFill>
                  <a:schemeClr val="bg2"/>
                </a:solidFill>
              </a:rPr>
              <a:t>    networked machines and large codebases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</a:rPr>
              <a:t>Address criticisms of other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</a:endParaRPr>
          </a:p>
          <a:p>
            <a:r>
              <a:rPr lang="en-GB" sz="2400" dirty="0">
                <a:solidFill>
                  <a:schemeClr val="bg2"/>
                </a:solidFill>
              </a:rPr>
              <a:t>    But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keep their useful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430419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73E48-CAC1-0982-0530-5F037B2C7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B55AF-7BCA-437F-E7E4-667A433C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58EBD3-AC2C-F4EE-E095-F439DC227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12B9C93-D5E4-A5D8-070C-8EB9D70AF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F96D77-D363-AD93-4530-EC73C4495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283AEF-F871-6B20-AAD5-ECABC711DB83}"/>
              </a:ext>
            </a:extLst>
          </p:cNvPr>
          <p:cNvSpPr txBox="1"/>
          <p:nvPr/>
        </p:nvSpPr>
        <p:spPr>
          <a:xfrm>
            <a:off x="1969462" y="1554028"/>
            <a:ext cx="8888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>
                <a:solidFill>
                  <a:srgbClr val="ECECEC"/>
                </a:solidFill>
                <a:effectLst/>
                <a:latin typeface="Söhne"/>
              </a:rPr>
              <a:t>Every Go program is made up of packages.</a:t>
            </a:r>
          </a:p>
          <a:p>
            <a:endParaRPr lang="en-GB" sz="2800" b="1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GB" sz="2800" b="1" i="0" dirty="0">
                <a:solidFill>
                  <a:srgbClr val="ECECEC"/>
                </a:solidFill>
                <a:effectLst/>
                <a:latin typeface="Söhne"/>
              </a:rPr>
              <a:t>Programs start running in package main.</a:t>
            </a:r>
            <a:endParaRPr lang="en-I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9CE6A-AAA4-2C93-DB65-CBF6ADB304CC}"/>
              </a:ext>
            </a:extLst>
          </p:cNvPr>
          <p:cNvSpPr txBox="1"/>
          <p:nvPr/>
        </p:nvSpPr>
        <p:spPr>
          <a:xfrm>
            <a:off x="990600" y="32446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328307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733D-7FF7-BB18-4E3D-4BD76797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7680B-70EE-12E6-9F70-4214E2E8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EFAB-098E-EDB4-9DFF-1B4BABDF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89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C5F4-20A1-624F-1999-877A3CA9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B24B-6BFC-ACBA-8330-62C31B76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1DBF8-5F08-A920-728C-668202A5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D816-D9EE-63CF-894E-FB006A7A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21A9-66AB-911A-5409-7004CD3C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860E6-E271-B6F1-A7AC-0D839298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black screen with white text">
            <a:extLst>
              <a:ext uri="{FF2B5EF4-FFF2-40B4-BE49-F238E27FC236}">
                <a16:creationId xmlns:a16="http://schemas.microsoft.com/office/drawing/2014/main" id="{D9C210D5-77B0-F284-45A5-3BA8E6A90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16392" r="6325" b="16890"/>
          <a:stretch/>
        </p:blipFill>
        <p:spPr>
          <a:xfrm>
            <a:off x="0" y="1591521"/>
            <a:ext cx="12192000" cy="3336984"/>
          </a:xfrm>
        </p:spPr>
      </p:pic>
    </p:spTree>
    <p:extLst>
      <p:ext uri="{BB962C8B-B14F-4D97-AF65-F5344CB8AC3E}">
        <p14:creationId xmlns:p14="http://schemas.microsoft.com/office/powerpoint/2010/main" val="46114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D1C31-A90F-554E-BD79-80689736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73255E-39B3-D752-C4CA-3E1EC32E5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696240-7D8A-9CD9-33D2-1E0B8890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5CEF7B1-F1C2-9341-0F41-AB83CFA8E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83FEE3-5879-381D-438B-DBF6A4B3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E05671-6B0D-8C6C-CFC7-F3BF34AC9E64}"/>
              </a:ext>
            </a:extLst>
          </p:cNvPr>
          <p:cNvSpPr txBox="1"/>
          <p:nvPr/>
        </p:nvSpPr>
        <p:spPr>
          <a:xfrm>
            <a:off x="990600" y="1444212"/>
            <a:ext cx="5476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"Hello, World!"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A cartoon of a groundhog peeking out of a hole">
            <a:extLst>
              <a:ext uri="{FF2B5EF4-FFF2-40B4-BE49-F238E27FC236}">
                <a16:creationId xmlns:a16="http://schemas.microsoft.com/office/drawing/2014/main" id="{B4C51795-5D99-0506-9CF0-08FE22D8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1"/>
          <a:stretch/>
        </p:blipFill>
        <p:spPr>
          <a:xfrm>
            <a:off x="5798917" y="1444212"/>
            <a:ext cx="5238026" cy="4535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7388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FB8A-0D26-5CB8-4F17-3CE14556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71C27-4178-9389-A4FF-E61F74E2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FF906-381E-305A-F694-C1EF9A9D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cartoon&#10;&#10;Description automatically generated">
            <a:extLst>
              <a:ext uri="{FF2B5EF4-FFF2-40B4-BE49-F238E27FC236}">
                <a16:creationId xmlns:a16="http://schemas.microsoft.com/office/drawing/2014/main" id="{F0648AAC-6ED8-76F4-AA58-21AEB7B1E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0371"/>
            <a:ext cx="1657350" cy="1828800"/>
          </a:xfrm>
          <a:prstGeom prst="rect">
            <a:avLst/>
          </a:prstGeom>
        </p:spPr>
      </p:pic>
      <p:pic>
        <p:nvPicPr>
          <p:cNvPr id="16" name="Picture 15" descr="A black background with a black square">
            <a:extLst>
              <a:ext uri="{FF2B5EF4-FFF2-40B4-BE49-F238E27FC236}">
                <a16:creationId xmlns:a16="http://schemas.microsoft.com/office/drawing/2014/main" id="{29D72B63-CFBC-99C9-D066-7C1947F9B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42" y="2299516"/>
            <a:ext cx="5802609" cy="3262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1385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1ED73-38EF-3960-966E-458E5C2E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E2DA4-EFA7-787D-5B25-152E7C892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C2FD7D-530A-0208-BD06-5D9ED121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BF6E805D-8754-69DA-33C7-09915E33C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5FCF5B-1A8E-F95E-A873-8677D6073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C8D820-DDB5-1E6E-0C36-1D73F05D0D46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Variables: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B4077-C6D2-C433-F1D4-D78E708AF944}"/>
              </a:ext>
            </a:extLst>
          </p:cNvPr>
          <p:cNvSpPr txBox="1"/>
          <p:nvPr/>
        </p:nvSpPr>
        <p:spPr>
          <a:xfrm>
            <a:off x="368006" y="1800442"/>
            <a:ext cx="11489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var variableName dataType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var statement declares a list of variables; as in function argument lists, the type is last.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 var declaration can include initializers, one per variable.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If an initializer is present, the type can be omitted; the variable will take the type of the initializer.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99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32976-0EAD-D2C5-1830-915DBB82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B41A2C-0647-153D-7060-2188E57C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F1EDCA-9C5D-142B-4EC6-4C62628AF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A0CC8ED-4770-ABBE-298F-CE901F4D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2252F3-8EF7-63A2-4C19-3417FBAAB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36A7BF-E10D-412F-4E5F-A9AA5E24F848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Variables: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82AFC-F5A0-CB59-C7A0-9A52653F0736}"/>
              </a:ext>
            </a:extLst>
          </p:cNvPr>
          <p:cNvSpPr txBox="1"/>
          <p:nvPr/>
        </p:nvSpPr>
        <p:spPr>
          <a:xfrm>
            <a:off x="368006" y="1800442"/>
            <a:ext cx="114896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Zero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Variables declared without an explicit initial value are given their zero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zero value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0 for numeric types,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false for the </a:t>
            </a:r>
            <a:r>
              <a:rPr lang="en-GB" sz="2400" dirty="0" err="1">
                <a:solidFill>
                  <a:schemeClr val="bg1"/>
                </a:solidFill>
              </a:rPr>
              <a:t>boolean</a:t>
            </a:r>
            <a:r>
              <a:rPr lang="en-GB" sz="2400" dirty="0">
                <a:solidFill>
                  <a:schemeClr val="bg1"/>
                </a:solidFill>
              </a:rPr>
              <a:t> type,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"" (the empty string) for strings.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44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20B8D-A857-B84D-C39F-E3897A01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F46292-D6EC-F784-EDA4-BC6F12897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95D604-0FC9-5E73-EBDE-77DC72307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3A86FDC6-50F3-27D8-798C-F3D10EE57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9AF666-4AD7-5BAF-E582-CAE21BF0D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8796C-8DE6-E926-63A6-52E783B06E18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Variables: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comic strip of a person with a computer monitor">
            <a:extLst>
              <a:ext uri="{FF2B5EF4-FFF2-40B4-BE49-F238E27FC236}">
                <a16:creationId xmlns:a16="http://schemas.microsoft.com/office/drawing/2014/main" id="{7907AA4E-722B-932B-09F0-85F32EAA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74" y="1214508"/>
            <a:ext cx="5145958" cy="5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6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2BFAF-3251-18DC-AC12-8C62A3AF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AB18B7-5BF6-D39B-AC98-C39537E5A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17D6F3-A291-455D-B8F9-B1FD7D34B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8CD734DB-492D-FE5D-D8DD-0D0967E2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66DDE0-CA9C-2C9B-8B09-905827A9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87054F-494C-5339-DC99-6CB1772BFEBA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Variables: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19B45B78-AFBB-BCB2-215F-3E68EBA4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243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0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CD859AD-2823-D77E-89C1-3D0C951A4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53677-B0AA-6F96-B2F5-E18FC13600D9}"/>
              </a:ext>
            </a:extLst>
          </p:cNvPr>
          <p:cNvSpPr txBox="1"/>
          <p:nvPr/>
        </p:nvSpPr>
        <p:spPr>
          <a:xfrm>
            <a:off x="755854" y="1809157"/>
            <a:ext cx="87335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Static typing and run-time efficiency                (like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Readability and usability                                   (like 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High-performance networking and multiprocessing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(motivated by their shared dislike of C++)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58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21405-12A0-145A-5672-98875F42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7E2A35-A3A2-1950-65B6-E74AD859E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703CF0-8C80-033F-D63E-E764616B8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D069FF4B-1A0A-3E70-51EB-03729B367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E9762-849C-DED9-DD2F-B3847CE6B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940599-2BC2-F6A5-2D4D-345AEE99713F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Datatypes: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F37E8CE3-8BAD-BDBC-DFC8-F4552081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72" y="1292561"/>
            <a:ext cx="5902295" cy="50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06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642C-AC8C-A0E2-2B1D-1611323E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88CC-E2E8-AB33-6101-4EB2B25A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 descr="A black background with white text">
            <a:extLst>
              <a:ext uri="{FF2B5EF4-FFF2-40B4-BE49-F238E27FC236}">
                <a16:creationId xmlns:a16="http://schemas.microsoft.com/office/drawing/2014/main" id="{A745A3DC-8736-4C3F-FA54-112695DA0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DB8E0-8C7F-8D1C-FDA0-BA5625C52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51"/>
          <a:stretch/>
        </p:blipFill>
        <p:spPr>
          <a:xfrm>
            <a:off x="-1" y="816077"/>
            <a:ext cx="12192000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0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CFA1F-D3D6-34EA-899A-319AF321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DC2C-5C2B-541D-E8D8-4E5A6360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47026-5699-A359-7BB8-E2A668FB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E5FFA-E055-7D22-4497-A3F878D9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table with text and numbers">
            <a:extLst>
              <a:ext uri="{FF2B5EF4-FFF2-40B4-BE49-F238E27FC236}">
                <a16:creationId xmlns:a16="http://schemas.microsoft.com/office/drawing/2014/main" id="{21FA5629-6F5F-60B5-8B1E-F1168E72F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33" y="985368"/>
            <a:ext cx="6835333" cy="48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7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F01C44-0B5E-1A04-D8FC-6512EFC2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004AD-CB2A-D8B8-5BAB-37A7A05F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475107-D42C-6A0E-36F1-83AD3D61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44135B9-2A41-1893-A74C-7DF056022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192BD9-7E9B-B86A-96CF-C09635474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890005-AFB1-044F-0306-C7F0848F2FA4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String: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7699E-91C2-8248-1EAD-C76B2BC27AB6}"/>
              </a:ext>
            </a:extLst>
          </p:cNvPr>
          <p:cNvSpPr txBox="1"/>
          <p:nvPr/>
        </p:nvSpPr>
        <p:spPr>
          <a:xfrm>
            <a:off x="1226917" y="1800442"/>
            <a:ext cx="9201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var str string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str = "Hello, World!“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str := "Hello, World!"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length := </a:t>
            </a:r>
            <a:r>
              <a:rPr lang="en-IN" sz="2400" dirty="0" err="1">
                <a:solidFill>
                  <a:schemeClr val="bg1"/>
                </a:solidFill>
              </a:rPr>
              <a:t>len</a:t>
            </a:r>
            <a:r>
              <a:rPr lang="en-IN" sz="2400" dirty="0">
                <a:solidFill>
                  <a:schemeClr val="bg1"/>
                </a:solidFill>
              </a:rPr>
              <a:t>(str)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char := str[index]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50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E0719-7BE4-5E0C-7D3C-0768DB34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6C1593-1E0D-32BF-9562-E379550CD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5316A75-397C-08CC-C3E7-0E53E440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C547078-2B1B-4D71-DB07-1B691FFC5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FFFADD-D5C4-9ACE-0C8C-2622E02F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DAB5AC-5FAC-8D20-65AB-2C7D5C9CF24E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String: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8851-B4CB-6187-B784-4CAD0E4D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2"/>
            <a:ext cx="12192000" cy="67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74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B6365-3F6B-B110-0472-1D0158C07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666BC-E322-2B64-E62B-B2B129342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D85B8B5-1DCF-2861-F943-B4E9F969C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187A246-48C2-E7A4-6EA0-AFC3D67C9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276273-538E-2876-61DB-6DB55570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3852C7-0F9E-E438-6232-8B55F8B6305A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String: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2DEB3-03DD-58A8-4799-939A811602F5}"/>
              </a:ext>
            </a:extLst>
          </p:cNvPr>
          <p:cNvSpPr txBox="1"/>
          <p:nvPr/>
        </p:nvSpPr>
        <p:spPr>
          <a:xfrm>
            <a:off x="1238491" y="1384943"/>
            <a:ext cx="9201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var str string</a:t>
            </a:r>
          </a:p>
          <a:p>
            <a:r>
              <a:rPr lang="en-IN" sz="2400" dirty="0">
                <a:solidFill>
                  <a:schemeClr val="bg1"/>
                </a:solidFill>
              </a:rPr>
              <a:t>str = "Hello, World!“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str := "Hello, World!"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length := </a:t>
            </a:r>
            <a:r>
              <a:rPr lang="en-IN" sz="2400" dirty="0" err="1">
                <a:solidFill>
                  <a:schemeClr val="bg1"/>
                </a:solidFill>
              </a:rPr>
              <a:t>len</a:t>
            </a:r>
            <a:r>
              <a:rPr lang="en-IN" sz="2400" dirty="0">
                <a:solidFill>
                  <a:schemeClr val="bg1"/>
                </a:solidFill>
              </a:rPr>
              <a:t>(str)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char := str[index]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AE500-C787-3587-DD8A-A6B496F1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"/>
            <a:ext cx="12192000" cy="68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8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CC675-32F0-1125-7921-4C434A7D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E3D2F3-AC32-CAD9-5E0F-846401DF4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513DBC-E369-E314-8C16-B5EAFD12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BB978EA5-99BE-490D-1148-4C03C021C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C2DA47-0EC0-C3C8-7A4F-F3D294402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E59296-189B-8E73-4B6B-6411C07DFF92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String: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33B28-7D83-A7B1-AB7C-78874A8F09CB}"/>
              </a:ext>
            </a:extLst>
          </p:cNvPr>
          <p:cNvSpPr txBox="1"/>
          <p:nvPr/>
        </p:nvSpPr>
        <p:spPr>
          <a:xfrm>
            <a:off x="1238491" y="1384943"/>
            <a:ext cx="9201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var str string</a:t>
            </a:r>
          </a:p>
          <a:p>
            <a:r>
              <a:rPr lang="en-IN" sz="2400" dirty="0">
                <a:solidFill>
                  <a:schemeClr val="bg1"/>
                </a:solidFill>
              </a:rPr>
              <a:t>str = "Hello, World!“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str := "Hello, World!"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length := </a:t>
            </a:r>
            <a:r>
              <a:rPr lang="en-IN" sz="2400" dirty="0" err="1">
                <a:solidFill>
                  <a:schemeClr val="bg1"/>
                </a:solidFill>
              </a:rPr>
              <a:t>len</a:t>
            </a:r>
            <a:r>
              <a:rPr lang="en-IN" sz="2400" dirty="0">
                <a:solidFill>
                  <a:schemeClr val="bg1"/>
                </a:solidFill>
              </a:rPr>
              <a:t>(str)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char := str[index]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F4BF-BC36-AF4D-6BAB-15CDE53A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" y="0"/>
            <a:ext cx="1218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7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10877-B4E9-5FF1-1448-15E1C65DB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3B2094-C7D8-3527-8E26-30594EDA2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1FEF86-DC83-A4B7-5E5F-51F81CC9A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779BAA1A-FFD3-B299-AF28-BBED8334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2C880C-8611-8108-2931-4C4EE30FE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32727B-2D40-8FEA-8AB4-CD4FF4A52A22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String: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E7BC7-F7D1-6570-BE25-C842D661005A}"/>
              </a:ext>
            </a:extLst>
          </p:cNvPr>
          <p:cNvSpPr txBox="1"/>
          <p:nvPr/>
        </p:nvSpPr>
        <p:spPr>
          <a:xfrm>
            <a:off x="1238491" y="1384943"/>
            <a:ext cx="9201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var str string</a:t>
            </a:r>
          </a:p>
          <a:p>
            <a:r>
              <a:rPr lang="en-IN" sz="2400" dirty="0">
                <a:solidFill>
                  <a:schemeClr val="bg1"/>
                </a:solidFill>
              </a:rPr>
              <a:t>str = "Hello, World!“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str := "Hello, World!"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length := </a:t>
            </a:r>
            <a:r>
              <a:rPr lang="en-IN" sz="2400" dirty="0" err="1">
                <a:solidFill>
                  <a:schemeClr val="bg1"/>
                </a:solidFill>
              </a:rPr>
              <a:t>len</a:t>
            </a:r>
            <a:r>
              <a:rPr lang="en-IN" sz="2400" dirty="0">
                <a:solidFill>
                  <a:schemeClr val="bg1"/>
                </a:solidFill>
              </a:rPr>
              <a:t>(str)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char := str[index]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F2796-BB69-04EF-2515-CF16D1A0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55"/>
            <a:ext cx="12192000" cy="68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13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57FB0-58C5-37C7-69B4-A95008EF7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84942A-5DE0-6FA4-3016-59EC698F2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DBD85B-899A-1FB2-6BEF-85911EBB6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5B761FCA-BB29-377C-247A-E398A89F1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8F216E-F271-15EB-64DD-08081846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B154C7-E8F9-E837-4A1D-8C2FB8F37EEA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Runes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4D051-03E6-6DA0-3335-0043ABE9D34B}"/>
              </a:ext>
            </a:extLst>
          </p:cNvPr>
          <p:cNvSpPr txBox="1"/>
          <p:nvPr/>
        </p:nvSpPr>
        <p:spPr>
          <a:xfrm>
            <a:off x="1332364" y="1569609"/>
            <a:ext cx="6050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single character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any language, including emojis and symbols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For example   'A', '好', or '♥’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92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CD994-2A74-FFBB-347D-1F2FBE5B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86C5FD-FAD4-134E-EF3C-830546F49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548417-5DC7-1262-5D67-A8585D225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F507F60-F566-0F2F-D019-1566F0231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257978-854D-1DD6-C713-E3B2B2AF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6EDE3A-0235-FBC8-7BE7-C3F45FCF35D0}"/>
              </a:ext>
            </a:extLst>
          </p:cNvPr>
          <p:cNvSpPr txBox="1"/>
          <p:nvPr/>
        </p:nvSpPr>
        <p:spPr>
          <a:xfrm>
            <a:off x="850767" y="261560"/>
            <a:ext cx="50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Type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5034D-7F64-5B63-3019-10A5E6D3438B}"/>
              </a:ext>
            </a:extLst>
          </p:cNvPr>
          <p:cNvSpPr txBox="1"/>
          <p:nvPr/>
        </p:nvSpPr>
        <p:spPr>
          <a:xfrm>
            <a:off x="678426" y="1704996"/>
            <a:ext cx="11031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:= syntax or var =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the variable's type is inferred from the value on the right-hand side.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When the right-hand side of the declaration is typed, the new variable is of that same type: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var </a:t>
            </a:r>
            <a:r>
              <a:rPr lang="en-GB" sz="2400" dirty="0" err="1">
                <a:solidFill>
                  <a:schemeClr val="bg1"/>
                </a:solidFill>
              </a:rPr>
              <a:t>i</a:t>
            </a:r>
            <a:r>
              <a:rPr lang="en-GB" sz="2400" dirty="0">
                <a:solidFill>
                  <a:schemeClr val="bg1"/>
                </a:solidFill>
              </a:rPr>
              <a:t> int</a:t>
            </a:r>
          </a:p>
          <a:p>
            <a:r>
              <a:rPr lang="en-GB" sz="2400" dirty="0">
                <a:solidFill>
                  <a:schemeClr val="bg1"/>
                </a:solidFill>
              </a:rPr>
              <a:t>j := </a:t>
            </a:r>
            <a:r>
              <a:rPr lang="en-GB" sz="2400" dirty="0" err="1">
                <a:solidFill>
                  <a:schemeClr val="bg1"/>
                </a:solidFill>
              </a:rPr>
              <a:t>i</a:t>
            </a:r>
            <a:r>
              <a:rPr lang="en-GB" sz="2400" dirty="0">
                <a:solidFill>
                  <a:schemeClr val="bg1"/>
                </a:solidFill>
              </a:rPr>
              <a:t> // j is an int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D1D092-054B-73DA-3E0C-26EEAE09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048A05-19C9-ADC9-0DD5-D782367DE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390390-CA36-3BCB-7B5D-9EE9767F5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AC752E7-F5D9-B88F-AEFA-DBC72D73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pic>
        <p:nvPicPr>
          <p:cNvPr id="3" name="Picture 2" descr="A cartoon of a person and a giraffe&#10;&#10;Description automatically generated">
            <a:extLst>
              <a:ext uri="{FF2B5EF4-FFF2-40B4-BE49-F238E27FC236}">
                <a16:creationId xmlns:a16="http://schemas.microsoft.com/office/drawing/2014/main" id="{DBC3DEFE-FB1D-4E7C-503D-23A2654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92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BF22E-61D7-1F2B-9E08-EAACB896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03E6A-5F28-6D3D-A659-01D893828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1F6880-481F-ACEB-0B63-E5B4614D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83F19819-A2B3-54FD-AC6E-CD539C724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A4B80D-FCED-5EF6-236E-FC03E05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E72AAF-E137-667B-CDA8-EE0EDE301D76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Functions: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01B9B-7EF4-CE50-52D7-36605675E595}"/>
              </a:ext>
            </a:extLst>
          </p:cNvPr>
          <p:cNvSpPr txBox="1"/>
          <p:nvPr/>
        </p:nvSpPr>
        <p:spPr>
          <a:xfrm>
            <a:off x="774131" y="1912789"/>
            <a:ext cx="1044709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chemeClr val="bg1"/>
                </a:solidFill>
              </a:rPr>
              <a:t>func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functionName</a:t>
            </a:r>
            <a:r>
              <a:rPr lang="en-IN" sz="2400" dirty="0">
                <a:solidFill>
                  <a:schemeClr val="bg1"/>
                </a:solidFill>
              </a:rPr>
              <a:t>(parameter1 dataType, parameter2 dataType) </a:t>
            </a:r>
            <a:r>
              <a:rPr lang="en-IN" sz="2400" dirty="0" err="1">
                <a:solidFill>
                  <a:schemeClr val="bg1"/>
                </a:solidFill>
              </a:rPr>
              <a:t>returnType</a:t>
            </a:r>
            <a:r>
              <a:rPr lang="en-IN" sz="2400" dirty="0">
                <a:solidFill>
                  <a:schemeClr val="bg1"/>
                </a:solidFill>
              </a:rPr>
              <a:t> {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// function body</a:t>
            </a:r>
          </a:p>
          <a:p>
            <a:r>
              <a:rPr lang="en-IN" sz="2400" dirty="0">
                <a:solidFill>
                  <a:schemeClr val="bg1"/>
                </a:solidFill>
              </a:rPr>
              <a:t>}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 function can take zero or more arguments.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 function can return any number of results.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575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5A254-58FD-69B4-A298-B7A54D9C2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F30EEA-4E29-59A7-1383-D78C5E90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30AEBD-FFB7-3FFF-2ACF-1B45FAB6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558DCA15-6723-311E-41F8-D28864A0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6221E-CCE7-4EC3-06F6-3AC1185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CCFFD9-5D8A-77BD-25A4-036660562FBF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Functions:</a:t>
            </a:r>
            <a:endParaRPr lang="en-IN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999FB-5773-33C1-CB50-C238097B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69" y="1939330"/>
            <a:ext cx="5836869" cy="38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4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ABE26-98E3-C656-78C8-5DD5EE7A2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55F527-A3F2-0933-12EE-8C02BD3AD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BFA97-CF41-AC59-0474-0E5CBD11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7E8A31AB-6843-E6C6-E12A-D4003A99D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9AC9A7-C202-FE6B-85D6-5D725C09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900E3B-AE15-867C-A853-AFEB4822A396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1EE85-2CD9-E242-0437-AFABF2EE1ED1}"/>
              </a:ext>
            </a:extLst>
          </p:cNvPr>
          <p:cNvSpPr txBox="1"/>
          <p:nvPr/>
        </p:nvSpPr>
        <p:spPr>
          <a:xfrm>
            <a:off x="774131" y="1912789"/>
            <a:ext cx="90011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Constants are declared like variables, but with the </a:t>
            </a:r>
            <a:r>
              <a:rPr lang="en-GB" sz="2400" dirty="0" err="1">
                <a:solidFill>
                  <a:schemeClr val="bg1"/>
                </a:solidFill>
              </a:rPr>
              <a:t>const</a:t>
            </a:r>
            <a:r>
              <a:rPr lang="en-GB" sz="2400" dirty="0">
                <a:solidFill>
                  <a:schemeClr val="bg1"/>
                </a:solidFill>
              </a:rPr>
              <a:t> keyword.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Constants can be character, string, </a:t>
            </a:r>
            <a:r>
              <a:rPr lang="en-GB" sz="2400" dirty="0" err="1">
                <a:solidFill>
                  <a:schemeClr val="bg1"/>
                </a:solidFill>
              </a:rPr>
              <a:t>boolean</a:t>
            </a:r>
            <a:r>
              <a:rPr lang="en-GB" sz="2400" dirty="0">
                <a:solidFill>
                  <a:schemeClr val="bg1"/>
                </a:solidFill>
              </a:rPr>
              <a:t>, or numeric values.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Constants cannot be declared using the := syntax.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15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16779-D12E-7274-73BB-816661AC5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187A63-2B32-58D6-7C28-4E5D86E5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FF71C9-D5AC-B3C8-4C74-61CAAF447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C22801E8-E1DF-492D-AD38-62C9B56D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C635-E817-4199-A9A5-49BC7897C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F3D07D-74A2-2A7B-3C50-322C761F6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89" y="1994079"/>
            <a:ext cx="9422222" cy="28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82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2D94B-4281-2075-9504-9C07F7F5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277908-F326-82E1-9D24-F08E201E2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CF2416-C106-BD00-F775-24FC805C6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54692EC-79D3-1193-3BBD-4499ABD8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49B13-8994-F97A-3500-C0C53C7C4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638D54-4E7E-464C-924F-3084C0F7CED4}"/>
              </a:ext>
            </a:extLst>
          </p:cNvPr>
          <p:cNvSpPr txBox="1"/>
          <p:nvPr/>
        </p:nvSpPr>
        <p:spPr>
          <a:xfrm>
            <a:off x="862343" y="205387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E3E3E3"/>
                </a:solidFill>
                <a:effectLst/>
                <a:latin typeface="Google Sans"/>
              </a:rPr>
              <a:t>If-else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D9F0A-EDA7-035E-4FEC-12E9DE250DB6}"/>
              </a:ext>
            </a:extLst>
          </p:cNvPr>
          <p:cNvSpPr txBox="1"/>
          <p:nvPr/>
        </p:nvSpPr>
        <p:spPr>
          <a:xfrm>
            <a:off x="990600" y="1403503"/>
            <a:ext cx="5479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if condition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// Code to execute if condition is true</a:t>
            </a:r>
          </a:p>
          <a:p>
            <a:r>
              <a:rPr lang="en-GB" sz="24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23F9A-4A00-5CD1-81CC-806CE094655A}"/>
              </a:ext>
            </a:extLst>
          </p:cNvPr>
          <p:cNvSpPr txBox="1"/>
          <p:nvPr/>
        </p:nvSpPr>
        <p:spPr>
          <a:xfrm>
            <a:off x="990600" y="3599727"/>
            <a:ext cx="87254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if condition1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// Code to execute if condition1 is true</a:t>
            </a:r>
          </a:p>
          <a:p>
            <a:r>
              <a:rPr lang="en-GB" sz="2400" dirty="0">
                <a:solidFill>
                  <a:schemeClr val="bg1"/>
                </a:solidFill>
              </a:rPr>
              <a:t>} else if condition2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// Code to execute if condition1 is false and condition2 is true</a:t>
            </a:r>
          </a:p>
          <a:p>
            <a:r>
              <a:rPr lang="en-GB" sz="2400" dirty="0">
                <a:solidFill>
                  <a:schemeClr val="bg1"/>
                </a:solidFill>
              </a:rPr>
              <a:t>} else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// Code to execute if both condition1 and condition2 are false</a:t>
            </a:r>
          </a:p>
          <a:p>
            <a:r>
              <a:rPr lang="en-GB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442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B68140-5908-FA1A-ED61-AEDFB1F6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497426-A9AB-9D1D-45F3-A8A23467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BFAA81-691C-CE96-3B51-CE45F85A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FB3BACF2-34E4-B1F8-03DD-17C3F74E1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398FCE-5DD8-F8F0-0390-AEFEF36F3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1570D8-B9B4-4A3E-15E9-1083B09BE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5" t="34026" r="16266" b="34225"/>
          <a:stretch/>
        </p:blipFill>
        <p:spPr>
          <a:xfrm>
            <a:off x="1480031" y="1527859"/>
            <a:ext cx="8299048" cy="2152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82017-306A-8E21-1022-6BA27E898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23" t="31214" r="16550" b="35388"/>
          <a:stretch/>
        </p:blipFill>
        <p:spPr>
          <a:xfrm>
            <a:off x="1838846" y="3558361"/>
            <a:ext cx="7940233" cy="22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2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E1E60-AF74-0DC0-9C67-31DFCE56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B84C08-DE36-0B1A-A565-F07B55E3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C962C89-AC33-F73B-CD05-B49B1AE3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76B83F91-5BF2-8F04-44D0-275A54934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49DB97-76D8-D58A-CDDD-A7FD39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22E97C-CEB9-D0A5-D6BA-4441E554F786}"/>
              </a:ext>
            </a:extLst>
          </p:cNvPr>
          <p:cNvSpPr txBox="1"/>
          <p:nvPr/>
        </p:nvSpPr>
        <p:spPr>
          <a:xfrm>
            <a:off x="862342" y="205387"/>
            <a:ext cx="4357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dirty="0">
                <a:solidFill>
                  <a:srgbClr val="E3E3E3"/>
                </a:solidFill>
                <a:effectLst/>
                <a:latin typeface="Google Sans"/>
              </a:rPr>
              <a:t>switch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1D25D-4A4B-8BF9-7135-714E7B73967B}"/>
              </a:ext>
            </a:extLst>
          </p:cNvPr>
          <p:cNvSpPr txBox="1"/>
          <p:nvPr/>
        </p:nvSpPr>
        <p:spPr>
          <a:xfrm>
            <a:off x="1093836" y="1623534"/>
            <a:ext cx="7322838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switch expression {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case value1:</a:t>
            </a:r>
          </a:p>
          <a:p>
            <a:r>
              <a:rPr lang="en-GB" sz="2200" dirty="0">
                <a:solidFill>
                  <a:schemeClr val="bg1"/>
                </a:solidFill>
              </a:rPr>
              <a:t>    // Code to execute if expression equals value1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case value2:</a:t>
            </a:r>
          </a:p>
          <a:p>
            <a:r>
              <a:rPr lang="en-GB" sz="2200" dirty="0">
                <a:solidFill>
                  <a:schemeClr val="bg1"/>
                </a:solidFill>
              </a:rPr>
              <a:t>    // Code to execute if expression equals value2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// Additional cases...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default:</a:t>
            </a:r>
          </a:p>
          <a:p>
            <a:r>
              <a:rPr lang="en-GB" sz="2200" dirty="0">
                <a:solidFill>
                  <a:schemeClr val="bg1"/>
                </a:solidFill>
              </a:rPr>
              <a:t>    // Code to execute if expression doesn't match any case</a:t>
            </a:r>
          </a:p>
          <a:p>
            <a:r>
              <a:rPr lang="en-GB" sz="22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9810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1173C-037E-AD42-FA8D-CF8487A0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B9E0C6-D4B0-E636-22E4-AA23FF689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1EC8BE-0010-4F55-5274-6548AB6F9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67E74FE-DD17-C21E-93D2-E79ED48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20E150-C867-890A-0423-B186F9BA6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3FB600-2439-7E5B-6C62-7148043F3D40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E3E3E3"/>
                </a:solidFill>
                <a:latin typeface="Google Sans"/>
              </a:rPr>
              <a:t>Flow Control</a:t>
            </a:r>
            <a:endParaRPr lang="en-IN" sz="4400" b="1" i="0" dirty="0">
              <a:solidFill>
                <a:srgbClr val="E3E3E3"/>
              </a:solidFill>
              <a:effectLst/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33DC8-D262-18F4-EE7F-67E5379BA2AF}"/>
              </a:ext>
            </a:extLst>
          </p:cNvPr>
          <p:cNvSpPr txBox="1"/>
          <p:nvPr/>
        </p:nvSpPr>
        <p:spPr>
          <a:xfrm>
            <a:off x="2333591" y="1548995"/>
            <a:ext cx="75248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Go has only one looping construct, the for loop.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cartoon of a person and a blue animal">
            <a:extLst>
              <a:ext uri="{FF2B5EF4-FFF2-40B4-BE49-F238E27FC236}">
                <a16:creationId xmlns:a16="http://schemas.microsoft.com/office/drawing/2014/main" id="{1D033947-FF05-BBD8-55DD-148917A7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38" y="2933579"/>
            <a:ext cx="5061019" cy="30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4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61FE-B8A8-BD46-974A-24989AB5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649-F9A1-D088-3CA6-6027053A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2FC69CC-462C-6914-D453-741F95C90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1"/>
            <a:ext cx="12172530" cy="6847049"/>
          </a:xfrm>
        </p:spPr>
      </p:pic>
      <p:pic>
        <p:nvPicPr>
          <p:cNvPr id="4" name="Picture 3" descr="Cartoon of a person with a beard and a blue monster">
            <a:extLst>
              <a:ext uri="{FF2B5EF4-FFF2-40B4-BE49-F238E27FC236}">
                <a16:creationId xmlns:a16="http://schemas.microsoft.com/office/drawing/2014/main" id="{B09F22C7-9BF1-8273-5B97-2BD39C8A4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22" y="394707"/>
            <a:ext cx="8115205" cy="60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61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257EF-7BBF-FC20-142C-D32AADF5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0B106C-5E49-B899-20EB-B68A3B15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0A9549-4FAB-64DC-060B-FD0B66C38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1639E145-8D62-555D-F4EA-40192979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53D820-A80E-D659-9124-7E68E2987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EA7B93-15D2-F8DC-674C-FE86B7CBD1CB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E3E3E3"/>
                </a:solidFill>
                <a:latin typeface="Google Sans"/>
              </a:rPr>
              <a:t>Flow Control</a:t>
            </a:r>
            <a:endParaRPr lang="en-IN" sz="4400" b="1" i="0" dirty="0">
              <a:solidFill>
                <a:srgbClr val="E3E3E3"/>
              </a:solidFill>
              <a:effectLst/>
              <a:latin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79113-D429-845D-7D94-E569B2F0D591}"/>
              </a:ext>
            </a:extLst>
          </p:cNvPr>
          <p:cNvSpPr txBox="1"/>
          <p:nvPr/>
        </p:nvSpPr>
        <p:spPr>
          <a:xfrm>
            <a:off x="1395252" y="3733543"/>
            <a:ext cx="82076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</a:t>
            </a:r>
            <a:r>
              <a:rPr lang="en-GB" sz="2400" dirty="0" err="1">
                <a:solidFill>
                  <a:schemeClr val="bg1"/>
                </a:solidFill>
              </a:rPr>
              <a:t>init</a:t>
            </a:r>
            <a:r>
              <a:rPr lang="en-GB" sz="2400" dirty="0">
                <a:solidFill>
                  <a:schemeClr val="bg1"/>
                </a:solidFill>
              </a:rPr>
              <a:t> statement: executed before the first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condition expression: evaluated before every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post statement: executed at the end of every iteration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C0223-8D3C-CC45-F6FC-41658D01E2CA}"/>
              </a:ext>
            </a:extLst>
          </p:cNvPr>
          <p:cNvSpPr txBox="1"/>
          <p:nvPr/>
        </p:nvSpPr>
        <p:spPr>
          <a:xfrm>
            <a:off x="1099594" y="1707083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for initialization; condition; post {</a:t>
            </a:r>
          </a:p>
          <a:p>
            <a:r>
              <a:rPr lang="en-GB" sz="2000" dirty="0">
                <a:solidFill>
                  <a:schemeClr val="bg1"/>
                </a:solidFill>
              </a:rPr>
              <a:t>    // Code to execute</a:t>
            </a:r>
          </a:p>
          <a:p>
            <a:r>
              <a:rPr lang="en-GB" sz="2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F4C6-1BDE-C0EF-3BFC-CF0D30A95176}"/>
              </a:ext>
            </a:extLst>
          </p:cNvPr>
          <p:cNvSpPr txBox="1"/>
          <p:nvPr/>
        </p:nvSpPr>
        <p:spPr>
          <a:xfrm>
            <a:off x="7072131" y="1689538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for {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// Code to execute</a:t>
            </a:r>
          </a:p>
          <a:p>
            <a:r>
              <a:rPr lang="en-IN" sz="20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104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F454999-4939-22FF-F0D1-9C69467D9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2C02F8-FE93-577A-6D05-5A31C0286855}"/>
              </a:ext>
            </a:extLst>
          </p:cNvPr>
          <p:cNvSpPr txBox="1"/>
          <p:nvPr/>
        </p:nvSpPr>
        <p:spPr>
          <a:xfrm>
            <a:off x="845574" y="1490008"/>
            <a:ext cx="102447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Developed by Robert </a:t>
            </a:r>
            <a:r>
              <a:rPr lang="en-GB" sz="2400" dirty="0" err="1">
                <a:solidFill>
                  <a:schemeClr val="bg1"/>
                </a:solidFill>
              </a:rPr>
              <a:t>Griesemer</a:t>
            </a:r>
            <a:r>
              <a:rPr lang="en-GB" sz="2400" dirty="0">
                <a:solidFill>
                  <a:schemeClr val="bg1"/>
                </a:solidFill>
              </a:rPr>
              <a:t>, Rob Pike, and Ken Thompson at Google.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Publicly announced in November 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Version 1.0 released in March 2012.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EED89-87E6-E380-6E5E-600C5CB3F8E8}"/>
              </a:ext>
            </a:extLst>
          </p:cNvPr>
          <p:cNvSpPr txBox="1"/>
          <p:nvPr/>
        </p:nvSpPr>
        <p:spPr>
          <a:xfrm>
            <a:off x="845574" y="3984005"/>
            <a:ext cx="10153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Gopher mascot was introduced in 2009 for the open-source launch 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of the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Designed by Renée French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A cartoon blue animal with big eyes&#10;&#10;Description automatically generated">
            <a:extLst>
              <a:ext uri="{FF2B5EF4-FFF2-40B4-BE49-F238E27FC236}">
                <a16:creationId xmlns:a16="http://schemas.microsoft.com/office/drawing/2014/main" id="{12AAD503-DE79-2CAD-E1B2-C9D0663FE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21" y="4612552"/>
            <a:ext cx="1882225" cy="18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6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CA8D-5D42-7DA8-EAD9-B4FE96F8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C48E3-1F43-F598-044F-555BDE562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47BD7B-23AF-9994-BB71-E2FC695C0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58FA73F5-BDB8-496B-2182-2E8316999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7A1924-7DE6-E83D-6E03-6B3440A42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D99FAD-3FEE-C9B5-9015-C06FF80C454F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E3E3E3"/>
                </a:solidFill>
                <a:latin typeface="Google Sans"/>
              </a:rPr>
              <a:t>Flow Control</a:t>
            </a:r>
            <a:endParaRPr lang="en-IN" sz="4400" b="1" i="0" dirty="0">
              <a:solidFill>
                <a:srgbClr val="E3E3E3"/>
              </a:solidFill>
              <a:effectLst/>
              <a:latin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34216-BAB9-94C6-931E-06E1E97A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67" y="1860261"/>
            <a:ext cx="7327420" cy="41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41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93E48-9D56-FAE9-7AFE-5090380F3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667473-6CBF-774D-B1C5-9637491AE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B01D11-03DB-1CBB-45CC-B1032568B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EA29D5F7-8DE9-158E-8239-292630C60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81A1AC-4DFE-FD36-E135-AF853FC66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48A0C-8281-BE97-43A5-191B35A8C3EE}"/>
              </a:ext>
            </a:extLst>
          </p:cNvPr>
          <p:cNvSpPr txBox="1"/>
          <p:nvPr/>
        </p:nvSpPr>
        <p:spPr>
          <a:xfrm>
            <a:off x="850768" y="261560"/>
            <a:ext cx="332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E3E3E3"/>
                </a:solidFill>
                <a:latin typeface="Google Sans"/>
              </a:rPr>
              <a:t>Flow Control</a:t>
            </a:r>
            <a:endParaRPr lang="en-IN" sz="4400" b="1" i="0" dirty="0">
              <a:solidFill>
                <a:srgbClr val="E3E3E3"/>
              </a:solidFill>
              <a:effectLst/>
              <a:latin typeface="Google Sans"/>
            </a:endParaRPr>
          </a:p>
        </p:txBody>
      </p:sp>
      <p:pic>
        <p:nvPicPr>
          <p:cNvPr id="3" name="Picture 2" descr="A white background with black text">
            <a:extLst>
              <a:ext uri="{FF2B5EF4-FFF2-40B4-BE49-F238E27FC236}">
                <a16:creationId xmlns:a16="http://schemas.microsoft.com/office/drawing/2014/main" id="{459C3B3C-54DC-70F8-870E-311B3DC8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1162050"/>
            <a:ext cx="50006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5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4AB52-F32D-9E87-92DA-B827C707E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0217E7-9C82-B11C-CA31-E7058E0EF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56FC5-1336-D69E-49C2-F65273CC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85A227A-AAB8-C634-AA18-7F97EA58A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68DDE-240D-9D49-39DD-260E7B701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A9470B-C258-0449-9E7C-35431C1E0980}"/>
              </a:ext>
            </a:extLst>
          </p:cNvPr>
          <p:cNvSpPr txBox="1"/>
          <p:nvPr/>
        </p:nvSpPr>
        <p:spPr>
          <a:xfrm>
            <a:off x="863279" y="130781"/>
            <a:ext cx="1845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Arrays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8FD14-1B2E-84E1-40F8-CD14CEE3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63" y="1702920"/>
            <a:ext cx="7773074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0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EC357-64DB-EC12-F14D-903BA848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E78B6-7710-4EDD-3A7A-C27C5839B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DE0CC-B395-9B1B-5097-14C51278F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50E1F8BF-DA60-A757-14A0-F1755573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B9D844-E27B-297D-5A8B-B7D287AA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E7CC73-9B36-F205-813D-04EFE00BD389}"/>
              </a:ext>
            </a:extLst>
          </p:cNvPr>
          <p:cNvSpPr txBox="1"/>
          <p:nvPr/>
        </p:nvSpPr>
        <p:spPr>
          <a:xfrm>
            <a:off x="863279" y="130781"/>
            <a:ext cx="1686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Slices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8EB80-9B36-96FA-F83A-D322EE1DEB45}"/>
              </a:ext>
            </a:extLst>
          </p:cNvPr>
          <p:cNvSpPr txBox="1"/>
          <p:nvPr/>
        </p:nvSpPr>
        <p:spPr>
          <a:xfrm>
            <a:off x="1969462" y="1570781"/>
            <a:ext cx="7106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dynamically-sized,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flexible view into the elements of an array.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provide a more powerful, convenient, and idiomatic way to work with sequences of data compared to arrays.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59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0B770-2586-491D-E235-CF7D6E67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60C89-0F62-DC82-1910-4CB7C404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0B73BA-2328-1D86-2958-766E7E729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D3E4C54E-750E-D3E6-E45A-170AE2E29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AD71D8-4C79-B6FB-F9CE-5C0D2B89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938987-3097-2D4C-145E-2F516B4477F4}"/>
              </a:ext>
            </a:extLst>
          </p:cNvPr>
          <p:cNvSpPr txBox="1"/>
          <p:nvPr/>
        </p:nvSpPr>
        <p:spPr>
          <a:xfrm>
            <a:off x="863279" y="130781"/>
            <a:ext cx="1686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Slices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CCFB7-C00B-A06D-F9DF-0680A55D609F}"/>
              </a:ext>
            </a:extLst>
          </p:cNvPr>
          <p:cNvSpPr txBox="1"/>
          <p:nvPr/>
        </p:nvSpPr>
        <p:spPr>
          <a:xfrm>
            <a:off x="1205532" y="1706545"/>
            <a:ext cx="100682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var </a:t>
            </a:r>
            <a:r>
              <a:rPr lang="en-GB" sz="2400" dirty="0" err="1">
                <a:solidFill>
                  <a:schemeClr val="bg1"/>
                </a:solidFill>
              </a:rPr>
              <a:t>sliceName</a:t>
            </a:r>
            <a:r>
              <a:rPr lang="en-GB" sz="2400" dirty="0">
                <a:solidFill>
                  <a:schemeClr val="bg1"/>
                </a:solidFill>
              </a:rPr>
              <a:t> []</a:t>
            </a:r>
            <a:r>
              <a:rPr lang="en-GB" sz="2400" dirty="0" err="1">
                <a:solidFill>
                  <a:schemeClr val="bg1"/>
                </a:solidFill>
              </a:rPr>
              <a:t>ElementType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var numbers []int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sliceName</a:t>
            </a:r>
            <a:r>
              <a:rPr lang="en-GB" sz="2400" dirty="0">
                <a:solidFill>
                  <a:schemeClr val="bg1"/>
                </a:solidFill>
              </a:rPr>
              <a:t> := []</a:t>
            </a:r>
            <a:r>
              <a:rPr lang="en-GB" sz="2400" dirty="0" err="1">
                <a:solidFill>
                  <a:schemeClr val="bg1"/>
                </a:solidFill>
              </a:rPr>
              <a:t>ElementType</a:t>
            </a:r>
            <a:r>
              <a:rPr lang="en-GB" sz="2400" dirty="0">
                <a:solidFill>
                  <a:schemeClr val="bg1"/>
                </a:solidFill>
              </a:rPr>
              <a:t>{elem1, elem2, ...}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numbers := make([]int, 5)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err="1">
                <a:solidFill>
                  <a:schemeClr val="bg1"/>
                </a:solidFill>
              </a:rPr>
              <a:t>subSlice</a:t>
            </a:r>
            <a:r>
              <a:rPr lang="en-GB" sz="2400" dirty="0">
                <a:solidFill>
                  <a:schemeClr val="bg1"/>
                </a:solidFill>
              </a:rPr>
              <a:t> := </a:t>
            </a:r>
            <a:r>
              <a:rPr lang="en-GB" sz="2400" dirty="0" err="1">
                <a:solidFill>
                  <a:schemeClr val="bg1"/>
                </a:solidFill>
              </a:rPr>
              <a:t>sliceName</a:t>
            </a:r>
            <a:r>
              <a:rPr lang="en-GB" sz="2400" dirty="0">
                <a:solidFill>
                  <a:schemeClr val="bg1"/>
                </a:solidFill>
              </a:rPr>
              <a:t>[</a:t>
            </a:r>
            <a:r>
              <a:rPr lang="en-GB" sz="2400" dirty="0" err="1">
                <a:solidFill>
                  <a:schemeClr val="bg1"/>
                </a:solidFill>
              </a:rPr>
              <a:t>startIndex:endIndex</a:t>
            </a:r>
            <a:r>
              <a:rPr lang="en-GB" sz="2400" dirty="0">
                <a:solidFill>
                  <a:schemeClr val="bg1"/>
                </a:solidFill>
              </a:rPr>
              <a:t>]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copy(</a:t>
            </a:r>
            <a:r>
              <a:rPr lang="en-GB" sz="2400" dirty="0" err="1">
                <a:solidFill>
                  <a:schemeClr val="bg1"/>
                </a:solidFill>
              </a:rPr>
              <a:t>destinationSlice</a:t>
            </a:r>
            <a:r>
              <a:rPr lang="en-GB" sz="2400" dirty="0">
                <a:solidFill>
                  <a:schemeClr val="bg1"/>
                </a:solidFill>
              </a:rPr>
              <a:t>, </a:t>
            </a:r>
            <a:r>
              <a:rPr lang="en-GB" sz="2400" dirty="0" err="1">
                <a:solidFill>
                  <a:schemeClr val="bg1"/>
                </a:solidFill>
              </a:rPr>
              <a:t>sourceSlice</a:t>
            </a:r>
            <a:r>
              <a:rPr lang="en-GB" sz="2400" dirty="0">
                <a:solidFill>
                  <a:schemeClr val="bg1"/>
                </a:solidFill>
              </a:rPr>
              <a:t>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57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4B3E-F3CA-55F6-02D2-B3F542DC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041D2-7B4C-93A6-217A-2C8429BC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B9D02-9D58-A311-55D6-A96BF257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B09352A4-060A-82D0-156D-15726E53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574A37-2BC5-0AE4-FC86-973FE69B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CD9131-A61F-68B0-7CCA-C2CD3AE481FA}"/>
              </a:ext>
            </a:extLst>
          </p:cNvPr>
          <p:cNvSpPr txBox="1"/>
          <p:nvPr/>
        </p:nvSpPr>
        <p:spPr>
          <a:xfrm>
            <a:off x="863279" y="130781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59286-3FC9-C615-E7CB-97BA06D302F1}"/>
              </a:ext>
            </a:extLst>
          </p:cNvPr>
          <p:cNvSpPr txBox="1"/>
          <p:nvPr/>
        </p:nvSpPr>
        <p:spPr>
          <a:xfrm>
            <a:off x="1217107" y="1313006"/>
            <a:ext cx="10068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unordered collection of key-value pairs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507FD-BA68-27FB-07DD-01F9270A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31" y="2097836"/>
            <a:ext cx="5540220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FBBF2-EE61-C742-80DB-666D9BB2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31" y="3295450"/>
            <a:ext cx="7247248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86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2F818-C919-454C-E945-4E865FB8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2ECA68-F935-02C9-25FC-D704D21A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A80FA-7BE3-0917-5581-4B3616E32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678005E7-E789-510C-6657-57C1C6C51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6A861-B572-347E-2284-E8C057245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B54079-82F0-093C-2BB1-31FF31E99678}"/>
              </a:ext>
            </a:extLst>
          </p:cNvPr>
          <p:cNvSpPr txBox="1"/>
          <p:nvPr/>
        </p:nvSpPr>
        <p:spPr>
          <a:xfrm>
            <a:off x="863279" y="130781"/>
            <a:ext cx="1696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Struct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65EE2-A3D3-8A23-F8FF-5C09EEA2AB3A}"/>
              </a:ext>
            </a:extLst>
          </p:cNvPr>
          <p:cNvSpPr txBox="1"/>
          <p:nvPr/>
        </p:nvSpPr>
        <p:spPr>
          <a:xfrm>
            <a:off x="1217107" y="1313006"/>
            <a:ext cx="100682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type </a:t>
            </a:r>
            <a:r>
              <a:rPr lang="en-GB" sz="2400" dirty="0" err="1">
                <a:solidFill>
                  <a:schemeClr val="bg1"/>
                </a:solidFill>
              </a:rPr>
              <a:t>StructName</a:t>
            </a:r>
            <a:r>
              <a:rPr lang="en-GB" sz="2400" dirty="0">
                <a:solidFill>
                  <a:schemeClr val="bg1"/>
                </a:solidFill>
              </a:rPr>
              <a:t> struct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Field1 Type1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Field2 Type2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// ...</a:t>
            </a:r>
          </a:p>
          <a:p>
            <a:r>
              <a:rPr lang="en-GB" sz="2400" dirty="0">
                <a:solidFill>
                  <a:schemeClr val="bg1"/>
                </a:solidFill>
              </a:rPr>
              <a:t>}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type Person struct {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Name string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 Age  int</a:t>
            </a:r>
          </a:p>
          <a:p>
            <a:r>
              <a:rPr lang="en-GB" sz="2400" dirty="0">
                <a:solidFill>
                  <a:schemeClr val="bg1"/>
                </a:solidFill>
              </a:rPr>
              <a:t>}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33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60688-AD46-DE22-EA2C-FDE2BBC2C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7441A6-C356-EF43-16FE-6CC6CD0F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0B41B1-428C-72CE-EB63-28D557152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2571D089-991C-43A2-40EC-2B088F1D4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F3146-CDFB-5653-61DC-6750EB44C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artoon characters with a child">
            <a:extLst>
              <a:ext uri="{FF2B5EF4-FFF2-40B4-BE49-F238E27FC236}">
                <a16:creationId xmlns:a16="http://schemas.microsoft.com/office/drawing/2014/main" id="{12D97D60-6DE9-8D85-1EAE-C7859058E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64" y="1383416"/>
            <a:ext cx="8372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76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FA67F-5565-DF44-1DF6-0B138DF0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6A0D6A-33C6-3E42-E156-BBA2FF619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055661-E0FF-B191-9BE0-FE4C8E879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3E918E7E-212E-D230-F043-8640366E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D933C-A248-1824-BEDF-B1AD9936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276C9C-80F3-C470-33DC-88000E1060B0}"/>
              </a:ext>
            </a:extLst>
          </p:cNvPr>
          <p:cNvSpPr txBox="1"/>
          <p:nvPr/>
        </p:nvSpPr>
        <p:spPr>
          <a:xfrm>
            <a:off x="863279" y="130781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Pointers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7BB00-CC72-7F5B-0015-8D8B2F4DABCB}"/>
              </a:ext>
            </a:extLst>
          </p:cNvPr>
          <p:cNvSpPr txBox="1"/>
          <p:nvPr/>
        </p:nvSpPr>
        <p:spPr>
          <a:xfrm>
            <a:off x="1217107" y="1313006"/>
            <a:ext cx="10068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Special variables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that store the memory address of another variable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indirectly refer to a variable's value</a:t>
            </a:r>
          </a:p>
        </p:txBody>
      </p:sp>
      <p:pic>
        <p:nvPicPr>
          <p:cNvPr id="6" name="Picture 5" descr="A cartoon of a child pointing&#10;&#10;Description automatically generated">
            <a:extLst>
              <a:ext uri="{FF2B5EF4-FFF2-40B4-BE49-F238E27FC236}">
                <a16:creationId xmlns:a16="http://schemas.microsoft.com/office/drawing/2014/main" id="{26681F0F-472B-6BC8-8DF9-ED63EC2B0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35" y="2761528"/>
            <a:ext cx="3468244" cy="34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33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2911-F535-6C27-4617-0002282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55A377-E7A8-0D36-FEF7-DD86D3D2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79EF8-320F-F3E1-8532-17F13C62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95CF8-B3A6-C8F1-7AED-A6894F6A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BA565B-A136-B017-39CE-DE72E2412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EA1309C-4484-BAE5-E477-8D6C9385D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1E398C59-4F7C-F393-7A62-DCB56A22E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44F53B-8D97-8F38-CE4A-679926B13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26C7B9-3361-A86E-3EDB-4F9F01B0D64B}"/>
              </a:ext>
            </a:extLst>
          </p:cNvPr>
          <p:cNvSpPr txBox="1"/>
          <p:nvPr/>
        </p:nvSpPr>
        <p:spPr>
          <a:xfrm>
            <a:off x="3092245" y="920616"/>
            <a:ext cx="62238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/>
          </a:p>
          <a:p>
            <a:r>
              <a:rPr lang="en-IN" sz="3200" dirty="0">
                <a:solidFill>
                  <a:schemeClr val="bg1"/>
                </a:solidFill>
              </a:rPr>
              <a:t>JavaScript</a:t>
            </a:r>
          </a:p>
          <a:p>
            <a:r>
              <a:rPr lang="en-IN" sz="3200" dirty="0">
                <a:solidFill>
                  <a:schemeClr val="bg1"/>
                </a:solidFill>
              </a:rPr>
              <a:t>Python</a:t>
            </a:r>
          </a:p>
          <a:p>
            <a:r>
              <a:rPr lang="en-IN" sz="3200" dirty="0">
                <a:solidFill>
                  <a:schemeClr val="bg1"/>
                </a:solidFill>
              </a:rPr>
              <a:t>Java</a:t>
            </a:r>
          </a:p>
          <a:p>
            <a:r>
              <a:rPr lang="en-IN" sz="3200" dirty="0">
                <a:solidFill>
                  <a:schemeClr val="bg1"/>
                </a:solidFill>
              </a:rPr>
              <a:t>Golang        </a:t>
            </a:r>
          </a:p>
          <a:p>
            <a:r>
              <a:rPr lang="en-IN" sz="3200" dirty="0">
                <a:solidFill>
                  <a:schemeClr val="bg1"/>
                </a:solidFill>
              </a:rPr>
              <a:t>Rust</a:t>
            </a:r>
          </a:p>
          <a:p>
            <a:r>
              <a:rPr lang="en-IN" sz="3200" dirty="0">
                <a:solidFill>
                  <a:schemeClr val="bg1"/>
                </a:solidFill>
              </a:rPr>
              <a:t>C++ </a:t>
            </a:r>
          </a:p>
          <a:p>
            <a:r>
              <a:rPr lang="en-IN" sz="3200" dirty="0">
                <a:solidFill>
                  <a:schemeClr val="bg1"/>
                </a:solidFill>
              </a:rPr>
              <a:t>C </a:t>
            </a:r>
          </a:p>
          <a:p>
            <a:r>
              <a:rPr lang="en-IN" sz="3200" dirty="0">
                <a:solidFill>
                  <a:schemeClr val="bg1"/>
                </a:solidFill>
              </a:rPr>
              <a:t>Assembly Language</a:t>
            </a:r>
          </a:p>
          <a:p>
            <a:r>
              <a:rPr lang="en-IN" sz="3200" dirty="0">
                <a:solidFill>
                  <a:schemeClr val="bg1"/>
                </a:solidFill>
              </a:rPr>
              <a:t>Machine Language (0, 1)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8DEAEDA-8012-3B80-5E82-E3CA00BB2240}"/>
              </a:ext>
            </a:extLst>
          </p:cNvPr>
          <p:cNvSpPr/>
          <p:nvPr/>
        </p:nvSpPr>
        <p:spPr>
          <a:xfrm flipH="1">
            <a:off x="5122604" y="2944363"/>
            <a:ext cx="87507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083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4889-1277-27F8-1BE9-1560FA90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423D-AE03-58C7-DCDA-6DCA1177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8B90-91FE-7073-CA9B-C977D255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11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0FB89-38F3-FB0B-6894-051B4034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E10D21-F01F-EF7C-3A7C-BAD972400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960FD-76BA-15F5-4210-52F19DD8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898D7CCB-8A5A-0FDA-89F6-88C8EBA27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AF0A54-9195-4C51-DF0D-CCFD32A2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D59EA3-22AD-6FF9-37FC-EC1CEC0031D8}"/>
              </a:ext>
            </a:extLst>
          </p:cNvPr>
          <p:cNvSpPr txBox="1"/>
          <p:nvPr/>
        </p:nvSpPr>
        <p:spPr>
          <a:xfrm>
            <a:off x="863279" y="130781"/>
            <a:ext cx="2872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>
                <a:solidFill>
                  <a:schemeClr val="bg1"/>
                </a:solidFill>
              </a:rPr>
              <a:t>Goroutines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E6690-5076-7906-3BF9-04C3A0AAC6C4}"/>
              </a:ext>
            </a:extLst>
          </p:cNvPr>
          <p:cNvSpPr txBox="1"/>
          <p:nvPr/>
        </p:nvSpPr>
        <p:spPr>
          <a:xfrm>
            <a:off x="1061895" y="1382292"/>
            <a:ext cx="10068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lightweight threads managed by the Go runtime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concurrent execution of functions or methods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go </a:t>
            </a:r>
            <a:r>
              <a:rPr lang="en-GB" sz="2400" dirty="0" err="1">
                <a:solidFill>
                  <a:schemeClr val="bg1"/>
                </a:solidFill>
              </a:rPr>
              <a:t>functionName</a:t>
            </a:r>
            <a:r>
              <a:rPr lang="en-GB" sz="2400" dirty="0">
                <a:solidFill>
                  <a:schemeClr val="bg1"/>
                </a:solidFill>
              </a:rPr>
              <a:t>(arguments)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" name="Content Placeholder 4" descr="A drawing of a penguin pulling a cart">
            <a:extLst>
              <a:ext uri="{FF2B5EF4-FFF2-40B4-BE49-F238E27FC236}">
                <a16:creationId xmlns:a16="http://schemas.microsoft.com/office/drawing/2014/main" id="{629966F9-1480-0D0F-2BA0-B6F71EE7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48" y="4142400"/>
            <a:ext cx="5424399" cy="18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44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A84F-2B18-9ACE-465E-A1255D78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FC3F-04E0-6451-A79D-B4C71ED07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5B8F1-CAA1-8A84-FD4B-E12B0861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6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12A1-A08A-0890-7EBD-72938324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7CC4-910F-510F-F175-AE1289CB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BE0643C5-0B4B-981B-E2F2-96AA4CB4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3E11-B21A-80C6-AD64-0B2CE137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B1DF8-7727-1FC0-1805-E8EF4B14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2"/>
            <a:ext cx="12192000" cy="68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78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8DE1F-1500-0B70-160F-60FC7083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A90A-938C-F9CA-1E26-C4EDC664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046EEB85-42D1-5B3E-5F5B-C6DB83C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4D61F-BB08-58AF-678C-68336346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BFD5C-3B1A-4471-54BD-E76FCF19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2"/>
            <a:ext cx="12192000" cy="682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6F689-3303-5DC5-2A02-541FA581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396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EA2CF-33CF-4CC5-B6C7-C1C58BFF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A022-236D-B54F-0C54-5CA41D96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843EDF36-8DA7-EC9F-85E4-50F35C0D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F05E0-3ED2-195A-C642-089C8B1AE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10473-CD88-7FCB-65EF-BD81EA6C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2"/>
            <a:ext cx="12192000" cy="682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FDEF2-E334-06E8-04DF-A3F1A68F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545C3-4F5F-A76C-AEA7-234057124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49"/>
            <a:ext cx="12192000" cy="68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878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9DC0-6436-EE4B-B105-BD6E80C7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0E5D-2B57-D7B1-5BA5-340D33B9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24A941E5-5C7C-056A-DF80-F8F69988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418C6C-D227-5E4A-94CC-1D14F752A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9" y="1786539"/>
            <a:ext cx="5375982" cy="46451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FCFB48-1875-F355-671D-CA38867C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10" y="426276"/>
            <a:ext cx="10722809" cy="11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25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057A0-B072-CF86-2EE3-3C16C12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0BC2AF-C80D-B881-742C-C5FB9F78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C4533-C64F-FAD1-2F5C-6CDFB7053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8DE296EB-6B67-0C43-B7DC-9207B640F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6E9BB4-21C5-504D-D8AA-09432FDDF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27B389-006D-CE09-CCA5-AE4B02456B2D}"/>
              </a:ext>
            </a:extLst>
          </p:cNvPr>
          <p:cNvSpPr txBox="1"/>
          <p:nvPr/>
        </p:nvSpPr>
        <p:spPr>
          <a:xfrm>
            <a:off x="863279" y="130781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Error Handling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E083F-3BCD-A324-E652-63369AC6279D}"/>
              </a:ext>
            </a:extLst>
          </p:cNvPr>
          <p:cNvSpPr txBox="1"/>
          <p:nvPr/>
        </p:nvSpPr>
        <p:spPr>
          <a:xfrm>
            <a:off x="1061895" y="2146221"/>
            <a:ext cx="10068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no try-catch block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manually handle errors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repetitive and </a:t>
            </a:r>
            <a:r>
              <a:rPr lang="en-GB" sz="2400" dirty="0" err="1">
                <a:solidFill>
                  <a:schemeClr val="bg1"/>
                </a:solidFill>
              </a:rPr>
              <a:t>boilerplatey</a:t>
            </a:r>
            <a:r>
              <a:rPr lang="en-GB" sz="2400" dirty="0">
                <a:solidFill>
                  <a:schemeClr val="bg1"/>
                </a:solidFill>
              </a:rPr>
              <a:t> code</a:t>
            </a:r>
          </a:p>
        </p:txBody>
      </p:sp>
      <p:pic>
        <p:nvPicPr>
          <p:cNvPr id="6" name="Picture 5" descr="A finger pressing a blue button on a keyboard">
            <a:extLst>
              <a:ext uri="{FF2B5EF4-FFF2-40B4-BE49-F238E27FC236}">
                <a16:creationId xmlns:a16="http://schemas.microsoft.com/office/drawing/2014/main" id="{94B6A368-8E9B-108E-AD54-8FA54DD2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64" y="2146221"/>
            <a:ext cx="3727723" cy="2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41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462894-2853-FD44-2D35-87658CF6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1FD3AD-5CEC-7EEC-EBB2-79FF82F41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8B71-BD61-A839-F4E0-47101B4DB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17B60F5C-A83A-E1BE-BB71-AC8F9471F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CE34C-CC20-3D0B-822B-94ABEEA77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9E17C1-A8CA-C01B-35C7-018549D2D5C2}"/>
              </a:ext>
            </a:extLst>
          </p:cNvPr>
          <p:cNvSpPr txBox="1"/>
          <p:nvPr/>
        </p:nvSpPr>
        <p:spPr>
          <a:xfrm>
            <a:off x="863279" y="130781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Error Handling</a:t>
            </a:r>
          </a:p>
        </p:txBody>
      </p:sp>
      <p:pic>
        <p:nvPicPr>
          <p:cNvPr id="8" name="Picture 7" descr="A cartoon of a person and a bear&#10;&#10;Description automatically generated">
            <a:extLst>
              <a:ext uri="{FF2B5EF4-FFF2-40B4-BE49-F238E27FC236}">
                <a16:creationId xmlns:a16="http://schemas.microsoft.com/office/drawing/2014/main" id="{A4142433-24B7-B0BE-4B8D-6D52E8B3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6" y="1026428"/>
            <a:ext cx="5705354" cy="57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24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ACEDB-5DBD-1873-EEDE-F855EEEA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D136A-9E20-FDD5-CB33-B3836C6D0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01A589-0090-2911-DCC6-4A429FE5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">
            <a:extLst>
              <a:ext uri="{FF2B5EF4-FFF2-40B4-BE49-F238E27FC236}">
                <a16:creationId xmlns:a16="http://schemas.microsoft.com/office/drawing/2014/main" id="{A9089A7E-B3BC-B0A6-BFEA-6E3EF5652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73E288-F909-9E8E-C3CF-3624E856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1872EE-F659-E4DD-FF7F-E89DF81F2ACD}"/>
              </a:ext>
            </a:extLst>
          </p:cNvPr>
          <p:cNvSpPr txBox="1"/>
          <p:nvPr/>
        </p:nvSpPr>
        <p:spPr>
          <a:xfrm>
            <a:off x="863279" y="130781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Error Handling</a:t>
            </a:r>
          </a:p>
        </p:txBody>
      </p:sp>
      <p:pic>
        <p:nvPicPr>
          <p:cNvPr id="3" name="Picture 2" descr="A comic strip of two people">
            <a:extLst>
              <a:ext uri="{FF2B5EF4-FFF2-40B4-BE49-F238E27FC236}">
                <a16:creationId xmlns:a16="http://schemas.microsoft.com/office/drawing/2014/main" id="{FEDBFB82-ABF9-C9B9-483A-57EDA701E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39" y="1031001"/>
            <a:ext cx="5521606" cy="54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460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6964</TotalTime>
  <Words>1147</Words>
  <Application>Microsoft Office PowerPoint</Application>
  <PresentationFormat>Widescreen</PresentationFormat>
  <Paragraphs>298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Microsoft YaHei</vt:lpstr>
      <vt:lpstr>Arial</vt:lpstr>
      <vt:lpstr>Eras Bold ITC</vt:lpstr>
      <vt:lpstr>Google Sans</vt:lpstr>
      <vt:lpstr>Grandview Display</vt:lpstr>
      <vt:lpstr>Söhne</vt:lpstr>
      <vt:lpstr>Source Sans Pro Black</vt:lpstr>
      <vt:lpstr>DashVTI</vt:lpstr>
      <vt:lpstr>Introduction to Golang</vt:lpstr>
      <vt:lpstr>PowerPoint Presentation</vt:lpstr>
      <vt:lpstr>PowerPoint Presentation</vt:lpstr>
      <vt:lpstr>PowerPoint Presentation</vt:lpstr>
      <vt:lpstr>History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Golang</dc:title>
  <dc:creator>Sajal K</dc:creator>
  <cp:lastModifiedBy>Sajal K</cp:lastModifiedBy>
  <cp:revision>12</cp:revision>
  <dcterms:created xsi:type="dcterms:W3CDTF">2023-12-25T16:09:40Z</dcterms:created>
  <dcterms:modified xsi:type="dcterms:W3CDTF">2024-02-22T10:02:37Z</dcterms:modified>
</cp:coreProperties>
</file>